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24"/>
  </p:notesMasterIdLst>
  <p:sldIdLst>
    <p:sldId id="256" r:id="rId6"/>
    <p:sldId id="257" r:id="rId7"/>
    <p:sldId id="272" r:id="rId8"/>
    <p:sldId id="259" r:id="rId9"/>
    <p:sldId id="260" r:id="rId10"/>
    <p:sldId id="261" r:id="rId11"/>
    <p:sldId id="273" r:id="rId12"/>
    <p:sldId id="258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0" r:id="rId21"/>
    <p:sldId id="26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24734"/>
    <a:srgbClr val="E875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 autoAdjust="0"/>
    <p:restoredTop sz="71177" autoAdjust="0"/>
  </p:normalViewPr>
  <p:slideViewPr>
    <p:cSldViewPr snapToGrid="0" showGuides="1">
      <p:cViewPr varScale="1">
        <p:scale>
          <a:sx n="78" d="100"/>
          <a:sy n="78" d="100"/>
        </p:scale>
        <p:origin x="172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79DAF-FB12-4EE6-AE1A-0B69CE4FB58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A3669-DDB6-4235-9998-0F1823942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7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48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06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0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8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92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9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7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3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8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6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1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73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26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28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A3669-DDB6-4235-9998-0F1823942A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flipV="1">
            <a:off x="0" y="-2"/>
            <a:ext cx="12192000" cy="153434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4973" y="1779374"/>
            <a:ext cx="10462054" cy="2844906"/>
          </a:xfrm>
        </p:spPr>
        <p:txBody>
          <a:bodyPr anchor="b">
            <a:normAutofit/>
          </a:bodyPr>
          <a:lstStyle>
            <a:lvl1pPr algn="ctr">
              <a:defRPr sz="4000" baseline="0"/>
            </a:lvl1pPr>
          </a:lstStyle>
          <a:p>
            <a:r>
              <a:rPr lang="en-US" sz="6000" dirty="0"/>
              <a:t>GLIB: Towards Automated Test Oracle for Graphically-Rich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4973" y="4716355"/>
            <a:ext cx="10462054" cy="11778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/>
            <a:r>
              <a:rPr lang="en-US" dirty="0" err="1"/>
              <a:t>Ke</a:t>
            </a:r>
            <a:r>
              <a:rPr lang="en-US" dirty="0"/>
              <a:t> Chen*, </a:t>
            </a:r>
            <a:r>
              <a:rPr lang="en-US" b="1" u="sng" dirty="0"/>
              <a:t>Yufei Li</a:t>
            </a:r>
            <a:r>
              <a:rPr lang="en-US" dirty="0"/>
              <a:t>*, </a:t>
            </a:r>
            <a:r>
              <a:rPr lang="en-US" dirty="0" err="1"/>
              <a:t>Yingfeng</a:t>
            </a:r>
            <a:r>
              <a:rPr lang="en-US" dirty="0"/>
              <a:t> Chen, </a:t>
            </a:r>
            <a:r>
              <a:rPr lang="en-US" dirty="0" err="1"/>
              <a:t>Changjie</a:t>
            </a:r>
            <a:r>
              <a:rPr lang="en-US" dirty="0"/>
              <a:t> Fan, </a:t>
            </a:r>
            <a:r>
              <a:rPr lang="en-US" dirty="0" err="1"/>
              <a:t>Zhipeng</a:t>
            </a:r>
            <a:r>
              <a:rPr lang="en-US" dirty="0"/>
              <a:t> Hu, Wei Yang</a:t>
            </a:r>
            <a:endParaRPr lang="en-US" baseline="30000" dirty="0"/>
          </a:p>
          <a:p>
            <a:pPr algn="ctr"/>
            <a:r>
              <a:rPr lang="en-US" baseline="30000" dirty="0"/>
              <a:t>ESEC/FSE’ 21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26" y="436106"/>
            <a:ext cx="2382893" cy="1006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964" y="669556"/>
            <a:ext cx="2614043" cy="5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282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829" y="326848"/>
            <a:ext cx="708983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395288"/>
            <a:ext cx="4238171" cy="5449887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397829" y="1787348"/>
            <a:ext cx="7089836" cy="408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324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53829" y="395288"/>
            <a:ext cx="4238171" cy="5449887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704335" y="326848"/>
            <a:ext cx="704629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704335" y="1787348"/>
            <a:ext cx="7046294" cy="408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3843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829" y="326848"/>
            <a:ext cx="7089835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4851" y="595085"/>
            <a:ext cx="3460750" cy="416582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397829" y="1787348"/>
            <a:ext cx="7089836" cy="408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/>
          </p:nvPr>
        </p:nvSpPr>
        <p:spPr>
          <a:xfrm>
            <a:off x="704851" y="4926970"/>
            <a:ext cx="3460750" cy="941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490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75" y="456925"/>
            <a:ext cx="3240156" cy="247511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0" y="3206475"/>
            <a:ext cx="3943350" cy="2749825"/>
          </a:xfrm>
        </p:spPr>
        <p:txBody>
          <a:bodyPr lIns="548640" rIns="27432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7"/>
          </p:nvPr>
        </p:nvSpPr>
        <p:spPr>
          <a:xfrm>
            <a:off x="3943350" y="3206750"/>
            <a:ext cx="2749550" cy="2749550"/>
          </a:xfrm>
        </p:spPr>
        <p:txBody>
          <a:bodyPr lIns="274320" rIns="274320"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8"/>
          </p:nvPr>
        </p:nvSpPr>
        <p:spPr>
          <a:xfrm>
            <a:off x="6692900" y="3206750"/>
            <a:ext cx="2749550" cy="2749550"/>
          </a:xfrm>
        </p:spPr>
        <p:txBody>
          <a:bodyPr lIns="274320" rIns="274320"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19"/>
          </p:nvPr>
        </p:nvSpPr>
        <p:spPr>
          <a:xfrm>
            <a:off x="9442450" y="3206750"/>
            <a:ext cx="2749550" cy="2749550"/>
          </a:xfrm>
        </p:spPr>
        <p:txBody>
          <a:bodyPr lIns="274320" rIns="274320"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6"/>
          <p:cNvSpPr>
            <a:spLocks noGrp="1"/>
          </p:cNvSpPr>
          <p:nvPr>
            <p:ph sz="quarter" idx="20"/>
          </p:nvPr>
        </p:nvSpPr>
        <p:spPr>
          <a:xfrm>
            <a:off x="3943350" y="456925"/>
            <a:ext cx="2749550" cy="2749550"/>
          </a:xfrm>
        </p:spPr>
        <p:txBody>
          <a:bodyPr lIns="274320" rIns="274320"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21"/>
          </p:nvPr>
        </p:nvSpPr>
        <p:spPr>
          <a:xfrm>
            <a:off x="6692900" y="456925"/>
            <a:ext cx="2749550" cy="2749550"/>
          </a:xfrm>
        </p:spPr>
        <p:txBody>
          <a:bodyPr lIns="274320" rIns="274320"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22"/>
          </p:nvPr>
        </p:nvSpPr>
        <p:spPr>
          <a:xfrm>
            <a:off x="9442450" y="456925"/>
            <a:ext cx="2749550" cy="2749550"/>
          </a:xfrm>
        </p:spPr>
        <p:txBody>
          <a:bodyPr lIns="274320" rIns="274320"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06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A788-8426-E248-9013-6E49071D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B86E3-A93C-BD49-A59A-CD3A835F0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1F743-38F5-D546-B707-3CB56824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40FA9-8764-F04F-B2B5-774E8AA0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FA9A-926B-9D44-AAA5-07788071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26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7597D-0DC1-C94B-B14A-9E9A54E6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6EC72-4A9B-2B41-B6BB-6DC839A0C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6A01-3B6A-C84D-B235-1E4A4CE6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FF1C8-3199-F74F-A5FC-39C6F42E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D054A-0565-4541-803A-248FAA3A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E0F1-6695-6743-ABC0-828018CA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21F13-CB89-B142-BC01-A1048769E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12B58-9694-FA40-BA6A-805348B5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6D10-C6FA-FA4E-8432-3EBDCA6F1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0C570-B6A0-F845-B615-B676E9E0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8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D22E-83BA-3346-AE5F-F37CB314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034F-4471-C74D-A248-BF091BE6D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28BF3-B6CA-4344-8F6E-49C360DE5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274DC-BB59-CD48-B2C0-C602AC84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402E6-5AD7-1D40-83C9-031C0BCB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39E62-678F-C642-8892-F2039224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8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5191-31AF-2049-A1F2-4B245CBA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F1C44-7677-B844-93ED-1F337018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7A96C-77A2-6845-8C67-502ED4889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C3B78-52FA-D44F-8820-16E2E441B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19821-71AC-A74C-819D-D20849BA2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87E098-3A74-C44D-8006-C50643C9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ACE70-32B2-1F42-80E9-F480AACE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DD1D83-3D17-9F46-AECC-F61E327A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2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F6B0-3C1B-B04D-BFAE-980DBFB2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48FC6-E003-4C49-B2BC-BD25DDA0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956D2-3895-104D-8369-72208B83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FAE91-6298-D34A-B8C4-2E9216BC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2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7413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BC0CE-EB62-F94A-A784-383614C5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D2E6E-6737-064A-BFD5-6D9640C8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D6C6C-2C52-C748-859C-4266C3A9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9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C6D9-6C90-EA4D-8439-4F90179B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BDF2-C9DB-8141-8E90-AEB461EDC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B05B8-DFF6-094F-B02B-367DBF10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DBD9E-7F9C-EA45-9C36-3BDFC0EA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9370E-42EB-FE43-AC7C-969002DC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E9142-2381-5142-BA8B-BFE9EC23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83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6891-11E4-6640-AFE7-790425B3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E37EE-7545-0D44-A1B5-DA7C407DF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29D1A-A915-BE47-9F0B-55B2590E7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72F9F-54AC-5244-B892-1CB0063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C29B-BE6B-C74F-A186-A89A5CB3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92DEC-F250-4142-AE60-C11E0E0B7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96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68B9-2BE7-2B4A-97BE-8BA27B77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4BD00-932E-0C4E-B964-188A06591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11305-D836-6545-8523-2503A070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C3F66-1E15-1149-B364-C29CAFA8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5D53B-2C87-EC4D-BC7E-94B6C87D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60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C2B78-2B21-6F4E-9816-F837C09F8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E8B4E-BC30-0242-B411-51841D939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B4154-E3DE-1D45-953D-E229B472B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4025-8D4E-8649-B2A6-A9763D687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7BEF9-EDD5-C441-AC61-3773B13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0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3838" y="395289"/>
            <a:ext cx="8443612" cy="333928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3838" y="3761556"/>
            <a:ext cx="8443612" cy="208361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395288"/>
            <a:ext cx="2714171" cy="5449887"/>
          </a:xfrm>
          <a:noFill/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3712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946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946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797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1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1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8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933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5952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00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6244936"/>
            <a:ext cx="1963969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1682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 rot="10800000" flipV="1">
            <a:off x="0" y="4794422"/>
            <a:ext cx="12192000" cy="206357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4335" y="326848"/>
            <a:ext cx="1078333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4335" y="1787348"/>
            <a:ext cx="10783330" cy="4275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746788"/>
            <a:ext cx="12192000" cy="1112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230963" y="6241256"/>
            <a:ext cx="4625150" cy="49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0" r:id="rId1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F7EA41-8DEB-F643-B9B5-D2E5AF73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31F2A-4CB7-7A45-9AE0-1BB9A21FB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D97B3-61DC-EC42-8FAF-CB1D76C96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92B4-9AC7-DF49-B77E-18F84143B4B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3EAAD-D84C-9842-867E-1D2F5CD6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4CF7C-647D-0542-9198-06EFA584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62CB-3808-F149-994D-F3CE8CC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9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.jpe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14.png"/><Relationship Id="rId3" Type="http://schemas.openxmlformats.org/officeDocument/2006/relationships/image" Target="../media/image33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4" Type="http://schemas.openxmlformats.org/officeDocument/2006/relationships/image" Target="../media/image34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60.png"/><Relationship Id="rId7" Type="http://schemas.openxmlformats.org/officeDocument/2006/relationships/image" Target="../media/image81.jpe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5.jpeg"/><Relationship Id="rId5" Type="http://schemas.openxmlformats.org/officeDocument/2006/relationships/image" Target="../media/image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jp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9.jpe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5.JPG"/><Relationship Id="rId5" Type="http://schemas.openxmlformats.org/officeDocument/2006/relationships/image" Target="../media/image8.png"/><Relationship Id="rId10" Type="http://schemas.openxmlformats.org/officeDocument/2006/relationships/image" Target="../media/image34.svg"/><Relationship Id="rId4" Type="http://schemas.openxmlformats.org/officeDocument/2006/relationships/image" Target="../media/image30.jp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svg"/><Relationship Id="rId10" Type="http://schemas.openxmlformats.org/officeDocument/2006/relationships/image" Target="../media/image41.jpeg"/><Relationship Id="rId19" Type="http://schemas.openxmlformats.org/officeDocument/2006/relationships/image" Target="../media/image50.svg"/><Relationship Id="rId4" Type="http://schemas.openxmlformats.org/officeDocument/2006/relationships/image" Target="../media/image14.png"/><Relationship Id="rId9" Type="http://schemas.openxmlformats.org/officeDocument/2006/relationships/image" Target="../media/image40.jpe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jpeg"/><Relationship Id="rId18" Type="http://schemas.openxmlformats.org/officeDocument/2006/relationships/image" Target="../media/image56.jpeg"/><Relationship Id="rId3" Type="http://schemas.openxmlformats.org/officeDocument/2006/relationships/image" Target="../media/image8.png"/><Relationship Id="rId7" Type="http://schemas.openxmlformats.org/officeDocument/2006/relationships/image" Target="../media/image39.jpeg"/><Relationship Id="rId12" Type="http://schemas.openxmlformats.org/officeDocument/2006/relationships/image" Target="../media/image43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5" Type="http://schemas.openxmlformats.org/officeDocument/2006/relationships/image" Target="../media/image53.jpeg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41.jpeg"/><Relationship Id="rId14" Type="http://schemas.openxmlformats.org/officeDocument/2006/relationships/image" Target="../media/image5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7.png"/><Relationship Id="rId7" Type="http://schemas.openxmlformats.org/officeDocument/2006/relationships/image" Target="../media/image56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8.png"/><Relationship Id="rId5" Type="http://schemas.openxmlformats.org/officeDocument/2006/relationships/image" Target="../media/image58.jpeg"/><Relationship Id="rId10" Type="http://schemas.openxmlformats.org/officeDocument/2006/relationships/image" Target="../media/image52.jp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42.png"/><Relationship Id="rId10" Type="http://schemas.openxmlformats.org/officeDocument/2006/relationships/image" Target="../media/image14.png"/><Relationship Id="rId4" Type="http://schemas.openxmlformats.org/officeDocument/2006/relationships/image" Target="../media/image41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973" y="1623572"/>
            <a:ext cx="10462054" cy="991663"/>
          </a:xfrm>
        </p:spPr>
        <p:txBody>
          <a:bodyPr>
            <a:normAutofit fontScale="90000"/>
          </a:bodyPr>
          <a:lstStyle/>
          <a:p>
            <a:r>
              <a:rPr lang="en-US" dirty="0"/>
              <a:t>GLIB: Towards Automated Test Oracle for Graphically-Rich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012" y="3120829"/>
            <a:ext cx="10462054" cy="707571"/>
          </a:xfrm>
        </p:spPr>
        <p:txBody>
          <a:bodyPr>
            <a:normAutofit/>
          </a:bodyPr>
          <a:lstStyle/>
          <a:p>
            <a:r>
              <a:rPr lang="en-US" sz="2000" dirty="0" err="1"/>
              <a:t>Ke</a:t>
            </a:r>
            <a:r>
              <a:rPr lang="en-US" sz="2000" dirty="0"/>
              <a:t> Chen</a:t>
            </a:r>
            <a:r>
              <a:rPr lang="en-US" sz="2000" baseline="30000" dirty="0"/>
              <a:t>*</a:t>
            </a:r>
            <a:r>
              <a:rPr lang="en-US" sz="2000" dirty="0"/>
              <a:t>, </a:t>
            </a:r>
            <a:r>
              <a:rPr lang="en-US" b="1" dirty="0"/>
              <a:t>Yufei Li</a:t>
            </a:r>
            <a:r>
              <a:rPr lang="en-US" baseline="30000" dirty="0"/>
              <a:t>*</a:t>
            </a:r>
            <a:r>
              <a:rPr lang="en-US" sz="2000" dirty="0"/>
              <a:t>, </a:t>
            </a:r>
            <a:r>
              <a:rPr lang="en-US" sz="2000" dirty="0" err="1"/>
              <a:t>Yingfeng</a:t>
            </a:r>
            <a:r>
              <a:rPr lang="en-US" sz="2000" dirty="0"/>
              <a:t> Chen, </a:t>
            </a:r>
            <a:r>
              <a:rPr lang="en-US" sz="2000" dirty="0" err="1"/>
              <a:t>Changjie</a:t>
            </a:r>
            <a:r>
              <a:rPr lang="en-US" sz="2000" dirty="0"/>
              <a:t> Fan, </a:t>
            </a:r>
            <a:r>
              <a:rPr lang="en-US" sz="2000" dirty="0" err="1"/>
              <a:t>Zhipeng</a:t>
            </a:r>
            <a:r>
              <a:rPr lang="en-US" sz="2000" dirty="0"/>
              <a:t> Hu, Wei Yang</a:t>
            </a:r>
            <a:endParaRPr lang="en-US" sz="2000" baseline="30000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B2CF0-0D8D-0943-9764-209A0A397A4A}"/>
              </a:ext>
            </a:extLst>
          </p:cNvPr>
          <p:cNvCxnSpPr/>
          <p:nvPr/>
        </p:nvCxnSpPr>
        <p:spPr>
          <a:xfrm>
            <a:off x="1616439" y="3001086"/>
            <a:ext cx="89154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D2E111-A915-D048-8949-05D1820248A0}"/>
              </a:ext>
            </a:extLst>
          </p:cNvPr>
          <p:cNvSpPr txBox="1"/>
          <p:nvPr/>
        </p:nvSpPr>
        <p:spPr>
          <a:xfrm>
            <a:off x="8811896" y="2631754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[ESEC/FSE’ 21]</a:t>
            </a:r>
          </a:p>
        </p:txBody>
      </p:sp>
      <p:pic>
        <p:nvPicPr>
          <p:cNvPr id="8" name="Picture 7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00259D73-46DC-3446-A3B0-2F1E8A21A4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 t="7312" r="13062" b="23372"/>
          <a:stretch/>
        </p:blipFill>
        <p:spPr>
          <a:xfrm>
            <a:off x="2742840" y="3981920"/>
            <a:ext cx="1555917" cy="1728797"/>
          </a:xfrm>
          <a:prstGeom prst="rect">
            <a:avLst/>
          </a:prstGeom>
        </p:spPr>
      </p:pic>
      <p:pic>
        <p:nvPicPr>
          <p:cNvPr id="10" name="Picture 9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ED7F4CC1-DB87-004A-B688-6AD303C801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679" y="4212762"/>
            <a:ext cx="1348160" cy="1497955"/>
          </a:xfrm>
          <a:prstGeom prst="rect">
            <a:avLst/>
          </a:prstGeom>
        </p:spPr>
      </p:pic>
      <p:grpSp>
        <p:nvGrpSpPr>
          <p:cNvPr id="14" name="组合 3">
            <a:extLst>
              <a:ext uri="{FF2B5EF4-FFF2-40B4-BE49-F238E27FC236}">
                <a16:creationId xmlns:a16="http://schemas.microsoft.com/office/drawing/2014/main" id="{FFA981F4-5545-4D88-871E-ED119F5859D0}"/>
              </a:ext>
            </a:extLst>
          </p:cNvPr>
          <p:cNvGrpSpPr/>
          <p:nvPr/>
        </p:nvGrpSpPr>
        <p:grpSpPr>
          <a:xfrm>
            <a:off x="4285138" y="740565"/>
            <a:ext cx="3175911" cy="497156"/>
            <a:chOff x="4178709" y="1415703"/>
            <a:chExt cx="3982763" cy="629159"/>
          </a:xfrm>
        </p:grpSpPr>
        <p:cxnSp>
          <p:nvCxnSpPr>
            <p:cNvPr id="15" name="直接连接符 24">
              <a:extLst>
                <a:ext uri="{FF2B5EF4-FFF2-40B4-BE49-F238E27FC236}">
                  <a16:creationId xmlns:a16="http://schemas.microsoft.com/office/drawing/2014/main" id="{A238E8FF-4502-45FA-8163-164312924F15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图片 4">
              <a:extLst>
                <a:ext uri="{FF2B5EF4-FFF2-40B4-BE49-F238E27FC236}">
                  <a16:creationId xmlns:a16="http://schemas.microsoft.com/office/drawing/2014/main" id="{8352FE85-DCB4-447D-8ADA-8BDEAE6314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17" name="图片 5">
              <a:extLst>
                <a:ext uri="{FF2B5EF4-FFF2-40B4-BE49-F238E27FC236}">
                  <a16:creationId xmlns:a16="http://schemas.microsoft.com/office/drawing/2014/main" id="{B74CCB53-4689-422D-8D07-35F3FE7A71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8C04487-398B-4CD8-86A7-C941D8A52B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65" y="4360830"/>
            <a:ext cx="1348159" cy="1349887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FF202C9-8374-434C-BA48-87DA636E8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044" y="4212762"/>
            <a:ext cx="1497955" cy="1497955"/>
          </a:xfrm>
          <a:prstGeom prst="rect">
            <a:avLst/>
          </a:prstGeom>
        </p:spPr>
      </p:pic>
      <p:pic>
        <p:nvPicPr>
          <p:cNvPr id="13" name="Picture 12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A6408965-A874-4337-89CC-AB0036BF5A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26" y="4091420"/>
            <a:ext cx="1351070" cy="161929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828C907-D089-47E8-9F4B-CB35A8294E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052" y="4079385"/>
            <a:ext cx="1351071" cy="1631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263B32-0AC2-4BCD-B806-428ABF2E0A57}"/>
              </a:ext>
            </a:extLst>
          </p:cNvPr>
          <p:cNvSpPr txBox="1"/>
          <p:nvPr/>
        </p:nvSpPr>
        <p:spPr>
          <a:xfrm>
            <a:off x="1236109" y="6243147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baseline="30000" dirty="0">
                <a:effectLst/>
                <a:latin typeface="Arial" panose="020B0604020202020204" pitchFamily="34" charset="0"/>
              </a:rPr>
              <a:t>∗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The first two authors contributed equally to this research.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34692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UI Bug Understanding: Camera Clearflag Error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9210D5AD-B9F9-47C8-A238-BF45155198A0}"/>
              </a:ext>
            </a:extLst>
          </p:cNvPr>
          <p:cNvSpPr txBox="1"/>
          <p:nvPr/>
        </p:nvSpPr>
        <p:spPr>
          <a:xfrm>
            <a:off x="704334" y="1630569"/>
            <a:ext cx="981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Focus: Unity3d engine-based mobile apps.   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75DD670B-084A-4036-A13E-F6A8D85F5522}"/>
              </a:ext>
            </a:extLst>
          </p:cNvPr>
          <p:cNvSpPr txBox="1"/>
          <p:nvPr/>
        </p:nvSpPr>
        <p:spPr>
          <a:xfrm>
            <a:off x="704334" y="1214720"/>
            <a:ext cx="1078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Motivation: Learn how UI glitches occur from code perspective, then we can generate real UI glitch images.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7FE6F5-2347-44B7-93D8-6E1AFF2C9626}"/>
              </a:ext>
            </a:extLst>
          </p:cNvPr>
          <p:cNvCxnSpPr>
            <a:cxnSpLocks/>
          </p:cNvCxnSpPr>
          <p:nvPr/>
        </p:nvCxnSpPr>
        <p:spPr>
          <a:xfrm>
            <a:off x="5431047" y="3866411"/>
            <a:ext cx="54410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5B2949-8D0B-4B99-9FED-553A34BC875E}"/>
              </a:ext>
            </a:extLst>
          </p:cNvPr>
          <p:cNvSpPr txBox="1"/>
          <p:nvPr/>
        </p:nvSpPr>
        <p:spPr>
          <a:xfrm>
            <a:off x="6254903" y="2910048"/>
            <a:ext cx="186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scene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57C2AC-FEC0-4D20-9FF2-D03483F483CB}"/>
              </a:ext>
            </a:extLst>
          </p:cNvPr>
          <p:cNvSpPr txBox="1"/>
          <p:nvPr/>
        </p:nvSpPr>
        <p:spPr>
          <a:xfrm>
            <a:off x="8246561" y="2919536"/>
            <a:ext cx="186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glitch scene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9AA9E3-B925-45D3-AD4B-4989D5FBE88D}"/>
              </a:ext>
            </a:extLst>
          </p:cNvPr>
          <p:cNvSpPr txBox="1"/>
          <p:nvPr/>
        </p:nvSpPr>
        <p:spPr>
          <a:xfrm>
            <a:off x="10109398" y="3664168"/>
            <a:ext cx="1537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 overlay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4D63B9-6213-461E-8EEA-2F9DCB9BBBE8}"/>
              </a:ext>
            </a:extLst>
          </p:cNvPr>
          <p:cNvGrpSpPr/>
          <p:nvPr/>
        </p:nvGrpSpPr>
        <p:grpSpPr>
          <a:xfrm>
            <a:off x="704334" y="2262497"/>
            <a:ext cx="5167678" cy="3281968"/>
            <a:chOff x="1854869" y="2922397"/>
            <a:chExt cx="4557962" cy="27189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AC04946-6857-4608-BACC-24D49D66DF08}"/>
                </a:ext>
              </a:extLst>
            </p:cNvPr>
            <p:cNvGrpSpPr/>
            <p:nvPr/>
          </p:nvGrpSpPr>
          <p:grpSpPr>
            <a:xfrm>
              <a:off x="1854869" y="2922397"/>
              <a:ext cx="4361448" cy="2524239"/>
              <a:chOff x="992605" y="2178858"/>
              <a:chExt cx="4726593" cy="25242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09ABB7-06E5-4A20-BD6A-F354E6C3E08E}"/>
                  </a:ext>
                </a:extLst>
              </p:cNvPr>
              <p:cNvSpPr txBox="1"/>
              <p:nvPr/>
            </p:nvSpPr>
            <p:spPr>
              <a:xfrm>
                <a:off x="1285979" y="2178858"/>
                <a:ext cx="4433219" cy="2524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originRT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targetCamera.targetTexture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targetCamera.targetTexture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rt;</a:t>
                </a:r>
              </a:p>
              <a:p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targetCamera.Render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();</a:t>
                </a:r>
              </a:p>
              <a:p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CameraPostEffect.instance.doPostEffects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(rt ,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postRT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);</a:t>
                </a:r>
              </a:p>
              <a:p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!=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null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&amp;&amp;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UIManager.inst.uiCamera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!=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null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uiCameraOn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{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UIManager.inst.uiCamera.Render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();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var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originUIRT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UIManager.inst.uiCamera.targetTexture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UIManager.inst.uiCamera.targetTexture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postRT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UIManager.inst.uiCamera.Render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();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UIManager.inst.uiCamera.clearFlags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CameraClearFlags.Depth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UIManager.inst.uiCamera.targetTexture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originUIRT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}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8BD800-DBB2-4A33-8C59-1BF5A2D26C00}"/>
                  </a:ext>
                </a:extLst>
              </p:cNvPr>
              <p:cNvSpPr txBox="1"/>
              <p:nvPr/>
            </p:nvSpPr>
            <p:spPr>
              <a:xfrm>
                <a:off x="992605" y="2225024"/>
                <a:ext cx="293374" cy="2447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 +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4B4105-5219-4751-98C8-08ECC852DA22}"/>
                </a:ext>
              </a:extLst>
            </p:cNvPr>
            <p:cNvSpPr txBox="1"/>
            <p:nvPr/>
          </p:nvSpPr>
          <p:spPr>
            <a:xfrm>
              <a:off x="1854869" y="5419050"/>
              <a:ext cx="4557962" cy="222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Listing2: Wrong settings of camera clearflag error.</a:t>
              </a:r>
            </a:p>
          </p:txBody>
        </p:sp>
      </p:grpSp>
      <p:pic>
        <p:nvPicPr>
          <p:cNvPr id="35" name="Picture 34" descr="Shape, logo, arrow&#10;&#10;Description automatically generated">
            <a:extLst>
              <a:ext uri="{FF2B5EF4-FFF2-40B4-BE49-F238E27FC236}">
                <a16:creationId xmlns:a16="http://schemas.microsoft.com/office/drawing/2014/main" id="{F5ABB904-A44C-4A79-9B6A-D2CC88B0C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02" y="3304293"/>
            <a:ext cx="1862837" cy="1064478"/>
          </a:xfrm>
          <a:prstGeom prst="rect">
            <a:avLst/>
          </a:prstGeom>
        </p:spPr>
      </p:pic>
      <p:pic>
        <p:nvPicPr>
          <p:cNvPr id="36" name="Picture 35" descr="A picture containing toy, sunset&#10;&#10;Description automatically generated">
            <a:extLst>
              <a:ext uri="{FF2B5EF4-FFF2-40B4-BE49-F238E27FC236}">
                <a16:creationId xmlns:a16="http://schemas.microsoft.com/office/drawing/2014/main" id="{5AF00D4D-B2A7-40C0-B365-6EB87059D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61" y="3301206"/>
            <a:ext cx="1862837" cy="1064479"/>
          </a:xfrm>
          <a:prstGeom prst="rect">
            <a:avLst/>
          </a:prstGeom>
        </p:spPr>
      </p:pic>
      <p:grpSp>
        <p:nvGrpSpPr>
          <p:cNvPr id="37" name="组合 3">
            <a:extLst>
              <a:ext uri="{FF2B5EF4-FFF2-40B4-BE49-F238E27FC236}">
                <a16:creationId xmlns:a16="http://schemas.microsoft.com/office/drawing/2014/main" id="{9E75A1C9-E838-4FD1-9B67-6692AAA2C36F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38" name="直接连接符 24">
              <a:extLst>
                <a:ext uri="{FF2B5EF4-FFF2-40B4-BE49-F238E27FC236}">
                  <a16:creationId xmlns:a16="http://schemas.microsoft.com/office/drawing/2014/main" id="{FBF9209E-9BBD-43A2-9DAF-D9C707B7930D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图片 4">
              <a:extLst>
                <a:ext uri="{FF2B5EF4-FFF2-40B4-BE49-F238E27FC236}">
                  <a16:creationId xmlns:a16="http://schemas.microsoft.com/office/drawing/2014/main" id="{8116E821-199E-4820-B12A-BE0A20B2B8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40" name="图片 5">
              <a:extLst>
                <a:ext uri="{FF2B5EF4-FFF2-40B4-BE49-F238E27FC236}">
                  <a16:creationId xmlns:a16="http://schemas.microsoft.com/office/drawing/2014/main" id="{C1087CD8-B8F2-462E-8163-AB4B8095A2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888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UI Bug Understanding: Camera Post-Processing Error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9210D5AD-B9F9-47C8-A238-BF45155198A0}"/>
              </a:ext>
            </a:extLst>
          </p:cNvPr>
          <p:cNvSpPr txBox="1"/>
          <p:nvPr/>
        </p:nvSpPr>
        <p:spPr>
          <a:xfrm>
            <a:off x="704334" y="1630569"/>
            <a:ext cx="981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Focus: Unity3d engine-based mobile apps.   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75DD670B-084A-4036-A13E-F6A8D85F5522}"/>
              </a:ext>
            </a:extLst>
          </p:cNvPr>
          <p:cNvSpPr txBox="1"/>
          <p:nvPr/>
        </p:nvSpPr>
        <p:spPr>
          <a:xfrm>
            <a:off x="704334" y="1214720"/>
            <a:ext cx="1078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Motivation: Learn how UI glitches occur from code perspective, then we can generate real UI glitch images.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7FE6F5-2347-44B7-93D8-6E1AFF2C9626}"/>
              </a:ext>
            </a:extLst>
          </p:cNvPr>
          <p:cNvCxnSpPr>
            <a:cxnSpLocks/>
          </p:cNvCxnSpPr>
          <p:nvPr/>
        </p:nvCxnSpPr>
        <p:spPr>
          <a:xfrm>
            <a:off x="5431047" y="3866411"/>
            <a:ext cx="54410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5B2949-8D0B-4B99-9FED-553A34BC875E}"/>
              </a:ext>
            </a:extLst>
          </p:cNvPr>
          <p:cNvSpPr txBox="1"/>
          <p:nvPr/>
        </p:nvSpPr>
        <p:spPr>
          <a:xfrm>
            <a:off x="6216850" y="2472282"/>
            <a:ext cx="186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scene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57C2AC-FEC0-4D20-9FF2-D03483F483CB}"/>
              </a:ext>
            </a:extLst>
          </p:cNvPr>
          <p:cNvSpPr txBox="1"/>
          <p:nvPr/>
        </p:nvSpPr>
        <p:spPr>
          <a:xfrm>
            <a:off x="8208508" y="2481770"/>
            <a:ext cx="186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glitch scene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9AA9E3-B925-45D3-AD4B-4989D5FBE88D}"/>
              </a:ext>
            </a:extLst>
          </p:cNvPr>
          <p:cNvSpPr txBox="1"/>
          <p:nvPr/>
        </p:nvSpPr>
        <p:spPr>
          <a:xfrm>
            <a:off x="10071345" y="3694249"/>
            <a:ext cx="164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repetition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F0F5FD-4580-4796-AE28-F6D6331E0C67}"/>
              </a:ext>
            </a:extLst>
          </p:cNvPr>
          <p:cNvGrpSpPr/>
          <p:nvPr/>
        </p:nvGrpSpPr>
        <p:grpSpPr>
          <a:xfrm>
            <a:off x="1151021" y="2291703"/>
            <a:ext cx="5702965" cy="2918806"/>
            <a:chOff x="1854869" y="2922397"/>
            <a:chExt cx="4557962" cy="313021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E4C9CB-43A2-401F-9EA1-363273685427}"/>
                </a:ext>
              </a:extLst>
            </p:cNvPr>
            <p:cNvGrpSpPr/>
            <p:nvPr/>
          </p:nvGrpSpPr>
          <p:grpSpPr>
            <a:xfrm>
              <a:off x="1854869" y="2922397"/>
              <a:ext cx="3420711" cy="2871596"/>
              <a:chOff x="992605" y="2178858"/>
              <a:chExt cx="3707096" cy="287159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2DFA14-D8FC-4C3A-93F2-8ACBD88025AC}"/>
                  </a:ext>
                </a:extLst>
              </p:cNvPr>
              <p:cNvSpPr txBox="1"/>
              <p:nvPr/>
            </p:nvSpPr>
            <p:spPr>
              <a:xfrm>
                <a:off x="1285978" y="2178858"/>
                <a:ext cx="3413723" cy="287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private  static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LuaFunction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m_hookOnDisable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null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private  void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OnDisable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() {</a:t>
                </a:r>
              </a:p>
              <a:p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m_hookOnDisable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!=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null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{ 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1200" dirty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GameBaseObject.Inst.InvokeNewHook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m_hookOnDisable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}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CameraPostEffect.instance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==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null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||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image.texture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==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null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{</a:t>
                </a:r>
                <a:endPara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2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}</a:t>
                </a:r>
                <a:endPara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CameraPostEffect.instance.ReleaseUIBloomTarget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();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200" b="0" i="0" dirty="0" err="1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CameraPostEffect.instance.ClearPostRenderRT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();</a:t>
                </a:r>
              </a:p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F4CFE9-22D7-4EBC-9440-BDD0B697E662}"/>
                  </a:ext>
                </a:extLst>
              </p:cNvPr>
              <p:cNvSpPr txBox="1"/>
              <p:nvPr/>
            </p:nvSpPr>
            <p:spPr>
              <a:xfrm>
                <a:off x="992605" y="2225024"/>
                <a:ext cx="293374" cy="2772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  <a:p>
                <a:endPara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endPara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+</a:t>
                </a: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350BD5-36B6-4A19-A7C9-20A6B403B881}"/>
                </a:ext>
              </a:extLst>
            </p:cNvPr>
            <p:cNvSpPr txBox="1"/>
            <p:nvPr/>
          </p:nvSpPr>
          <p:spPr>
            <a:xfrm>
              <a:off x="1854869" y="5800862"/>
              <a:ext cx="4557962" cy="2517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Listing3: Incorrect camera post-processing effect error.</a:t>
              </a:r>
            </a:p>
          </p:txBody>
        </p:sp>
      </p:grpSp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0C7DA3C1-A95D-4FC9-8666-CEE62627A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49" y="2863440"/>
            <a:ext cx="1862837" cy="1000086"/>
          </a:xfrm>
          <a:prstGeom prst="rect">
            <a:avLst/>
          </a:prstGeom>
        </p:spPr>
      </p:pic>
      <p:pic>
        <p:nvPicPr>
          <p:cNvPr id="31" name="Picture 30" descr="A picture containing indoor&#10;&#10;Description automatically generated">
            <a:extLst>
              <a:ext uri="{FF2B5EF4-FFF2-40B4-BE49-F238E27FC236}">
                <a16:creationId xmlns:a16="http://schemas.microsoft.com/office/drawing/2014/main" id="{65D595CD-E14F-488C-930C-DE74FEE8A8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49" y="3927919"/>
            <a:ext cx="1862837" cy="1047846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">
            <a:extLst>
              <a:ext uri="{FF2B5EF4-FFF2-40B4-BE49-F238E27FC236}">
                <a16:creationId xmlns:a16="http://schemas.microsoft.com/office/drawing/2014/main" id="{B01211A4-A0C7-4F63-A217-A55C660987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08" y="3450782"/>
            <a:ext cx="1803597" cy="907297"/>
          </a:xfrm>
          <a:prstGeom prst="rect">
            <a:avLst/>
          </a:prstGeom>
        </p:spPr>
      </p:pic>
      <p:grpSp>
        <p:nvGrpSpPr>
          <p:cNvPr id="37" name="组合 3">
            <a:extLst>
              <a:ext uri="{FF2B5EF4-FFF2-40B4-BE49-F238E27FC236}">
                <a16:creationId xmlns:a16="http://schemas.microsoft.com/office/drawing/2014/main" id="{3EE72610-0C4C-4D8A-870D-20D71326308D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38" name="直接连接符 24">
              <a:extLst>
                <a:ext uri="{FF2B5EF4-FFF2-40B4-BE49-F238E27FC236}">
                  <a16:creationId xmlns:a16="http://schemas.microsoft.com/office/drawing/2014/main" id="{ED21E05A-575C-414B-9C1D-B5569257687D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图片 4">
              <a:extLst>
                <a:ext uri="{FF2B5EF4-FFF2-40B4-BE49-F238E27FC236}">
                  <a16:creationId xmlns:a16="http://schemas.microsoft.com/office/drawing/2014/main" id="{D92ECF4F-1783-4344-AA22-8559093AAA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40" name="图片 5">
              <a:extLst>
                <a:ext uri="{FF2B5EF4-FFF2-40B4-BE49-F238E27FC236}">
                  <a16:creationId xmlns:a16="http://schemas.microsoft.com/office/drawing/2014/main" id="{86906E8F-E801-4B61-9324-6D08A9A8FA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439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Our Approach: </a:t>
            </a:r>
            <a:r>
              <a:rPr lang="en-US" sz="2400" i="1" dirty="0"/>
              <a:t>Hotfix</a:t>
            </a:r>
            <a:r>
              <a:rPr lang="en-US" sz="2400" dirty="0"/>
              <a:t> Bug Injection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9210D5AD-B9F9-47C8-A238-BF45155198A0}"/>
              </a:ext>
            </a:extLst>
          </p:cNvPr>
          <p:cNvSpPr txBox="1"/>
          <p:nvPr/>
        </p:nvSpPr>
        <p:spPr>
          <a:xfrm>
            <a:off x="1019330" y="3041404"/>
            <a:ext cx="951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wrap the bug code with execution parameter settings (patch code) so that the execution program could get updated to the bug-injected version.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75DD670B-084A-4036-A13E-F6A8D85F5522}"/>
              </a:ext>
            </a:extLst>
          </p:cNvPr>
          <p:cNvSpPr txBox="1"/>
          <p:nvPr/>
        </p:nvSpPr>
        <p:spPr>
          <a:xfrm>
            <a:off x="723900" y="2626780"/>
            <a:ext cx="1078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Problem1: How to promise only UI-related issues happen after bug injection?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4DF1A5-8A20-4BE8-B9AC-C83C8EF10F2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1638300" y="2039546"/>
            <a:ext cx="729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3EF1D-59FF-4C8C-9385-25ECAE26B2F1}"/>
              </a:ext>
            </a:extLst>
          </p:cNvPr>
          <p:cNvGrpSpPr/>
          <p:nvPr/>
        </p:nvGrpSpPr>
        <p:grpSpPr>
          <a:xfrm>
            <a:off x="2330279" y="1320736"/>
            <a:ext cx="988540" cy="1176010"/>
            <a:chOff x="2623752" y="2129423"/>
            <a:chExt cx="988540" cy="1176010"/>
          </a:xfrm>
        </p:grpSpPr>
        <p:pic>
          <p:nvPicPr>
            <p:cNvPr id="6" name="Graphic 5" descr="Smart Phone outline">
              <a:extLst>
                <a:ext uri="{FF2B5EF4-FFF2-40B4-BE49-F238E27FC236}">
                  <a16:creationId xmlns:a16="http://schemas.microsoft.com/office/drawing/2014/main" id="{CFDBD68E-D398-45A6-BD14-544C9F875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60822" y="2391033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6BD177-271C-4062-AA8E-579FA0A568FC}"/>
                </a:ext>
              </a:extLst>
            </p:cNvPr>
            <p:cNvSpPr txBox="1"/>
            <p:nvPr/>
          </p:nvSpPr>
          <p:spPr>
            <a:xfrm>
              <a:off x="2623752" y="2129423"/>
              <a:ext cx="9885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mobile game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88F93C-183A-4482-9E7A-5EC1421A6BE1}"/>
              </a:ext>
            </a:extLst>
          </p:cNvPr>
          <p:cNvGrpSpPr/>
          <p:nvPr/>
        </p:nvGrpSpPr>
        <p:grpSpPr>
          <a:xfrm>
            <a:off x="723900" y="1469186"/>
            <a:ext cx="914400" cy="1027560"/>
            <a:chOff x="1017373" y="2277873"/>
            <a:chExt cx="914400" cy="1027560"/>
          </a:xfrm>
        </p:grpSpPr>
        <p:pic>
          <p:nvPicPr>
            <p:cNvPr id="4" name="Graphic 3" descr="Morse Code with solid fill">
              <a:extLst>
                <a:ext uri="{FF2B5EF4-FFF2-40B4-BE49-F238E27FC236}">
                  <a16:creationId xmlns:a16="http://schemas.microsoft.com/office/drawing/2014/main" id="{AE79FE85-FF4E-4355-AEC6-EE29B5462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373" y="2391033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638ED0-F250-4C00-860D-2712382432A7}"/>
                </a:ext>
              </a:extLst>
            </p:cNvPr>
            <p:cNvSpPr txBox="1"/>
            <p:nvPr/>
          </p:nvSpPr>
          <p:spPr>
            <a:xfrm>
              <a:off x="1091513" y="2277873"/>
              <a:ext cx="766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bug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AE3109-FC7C-4BB5-936D-59129D21BE3C}"/>
              </a:ext>
            </a:extLst>
          </p:cNvPr>
          <p:cNvCxnSpPr/>
          <p:nvPr/>
        </p:nvCxnSpPr>
        <p:spPr>
          <a:xfrm>
            <a:off x="3281749" y="2039546"/>
            <a:ext cx="729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6DF3A1-9151-421A-8D73-00C39D81A516}"/>
              </a:ext>
            </a:extLst>
          </p:cNvPr>
          <p:cNvGrpSpPr/>
          <p:nvPr/>
        </p:nvGrpSpPr>
        <p:grpSpPr>
          <a:xfrm>
            <a:off x="3877963" y="1320736"/>
            <a:ext cx="1077099" cy="1176010"/>
            <a:chOff x="4171436" y="2129423"/>
            <a:chExt cx="1077099" cy="11760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84A09CC-E095-4E9E-A392-B642316DFF07}"/>
                </a:ext>
              </a:extLst>
            </p:cNvPr>
            <p:cNvGrpSpPr/>
            <p:nvPr/>
          </p:nvGrpSpPr>
          <p:grpSpPr>
            <a:xfrm>
              <a:off x="4171436" y="2129423"/>
              <a:ext cx="1077099" cy="1176010"/>
              <a:chOff x="2579472" y="2129423"/>
              <a:chExt cx="1077099" cy="1176010"/>
            </a:xfrm>
          </p:grpSpPr>
          <p:pic>
            <p:nvPicPr>
              <p:cNvPr id="30" name="Graphic 29" descr="Smart Phone outline">
                <a:extLst>
                  <a:ext uri="{FF2B5EF4-FFF2-40B4-BE49-F238E27FC236}">
                    <a16:creationId xmlns:a16="http://schemas.microsoft.com/office/drawing/2014/main" id="{61EE63BA-9AC2-4BAA-B84F-32A73EF17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660822" y="23910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105D93-8E67-4691-A5D7-B656C3185B31}"/>
                  </a:ext>
                </a:extLst>
              </p:cNvPr>
              <p:cNvSpPr txBox="1"/>
              <p:nvPr/>
            </p:nvSpPr>
            <p:spPr>
              <a:xfrm>
                <a:off x="2579472" y="2129423"/>
                <a:ext cx="10770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program crash</a:t>
                </a:r>
              </a:p>
            </p:txBody>
          </p:sp>
        </p:grpSp>
        <p:pic>
          <p:nvPicPr>
            <p:cNvPr id="13" name="Graphic 12" descr="Close with solid fill">
              <a:extLst>
                <a:ext uri="{FF2B5EF4-FFF2-40B4-BE49-F238E27FC236}">
                  <a16:creationId xmlns:a16="http://schemas.microsoft.com/office/drawing/2014/main" id="{82C2794D-3FF7-4325-8C90-2C6918433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81385" y="2616830"/>
              <a:ext cx="457200" cy="457200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4DEEFE-6FDF-4B83-B2B5-9AAFE491B6FB}"/>
              </a:ext>
            </a:extLst>
          </p:cNvPr>
          <p:cNvCxnSpPr>
            <a:cxnSpLocks/>
            <a:stCxn id="41" idx="3"/>
            <a:endCxn id="23" idx="1"/>
          </p:cNvCxnSpPr>
          <p:nvPr/>
        </p:nvCxnSpPr>
        <p:spPr>
          <a:xfrm>
            <a:off x="6509956" y="2082121"/>
            <a:ext cx="729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0109A4-8F77-41D4-BD93-5E56AF8BE44F}"/>
              </a:ext>
            </a:extLst>
          </p:cNvPr>
          <p:cNvGrpSpPr/>
          <p:nvPr/>
        </p:nvGrpSpPr>
        <p:grpSpPr>
          <a:xfrm>
            <a:off x="8808832" y="1363311"/>
            <a:ext cx="1345851" cy="1176010"/>
            <a:chOff x="2445096" y="2129423"/>
            <a:chExt cx="1345851" cy="1176010"/>
          </a:xfrm>
        </p:grpSpPr>
        <p:pic>
          <p:nvPicPr>
            <p:cNvPr id="38" name="Graphic 37" descr="Smart Phone outline">
              <a:extLst>
                <a:ext uri="{FF2B5EF4-FFF2-40B4-BE49-F238E27FC236}">
                  <a16:creationId xmlns:a16="http://schemas.microsoft.com/office/drawing/2014/main" id="{4F5F2A30-B74F-4CFB-B206-74FE99222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60822" y="2391033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4C145B-F1A3-41F8-A8B8-7CC9AA2FD538}"/>
                </a:ext>
              </a:extLst>
            </p:cNvPr>
            <p:cNvSpPr txBox="1"/>
            <p:nvPr/>
          </p:nvSpPr>
          <p:spPr>
            <a:xfrm>
              <a:off x="2445096" y="2129423"/>
              <a:ext cx="13458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program updated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0540D0-E172-4ACE-8E0B-8A870DFA4126}"/>
              </a:ext>
            </a:extLst>
          </p:cNvPr>
          <p:cNvGrpSpPr/>
          <p:nvPr/>
        </p:nvGrpSpPr>
        <p:grpSpPr>
          <a:xfrm>
            <a:off x="5595556" y="1511761"/>
            <a:ext cx="914400" cy="1027560"/>
            <a:chOff x="1017373" y="2277873"/>
            <a:chExt cx="914400" cy="1027560"/>
          </a:xfrm>
        </p:grpSpPr>
        <p:pic>
          <p:nvPicPr>
            <p:cNvPr id="41" name="Graphic 40" descr="Morse Code with solid fill">
              <a:extLst>
                <a:ext uri="{FF2B5EF4-FFF2-40B4-BE49-F238E27FC236}">
                  <a16:creationId xmlns:a16="http://schemas.microsoft.com/office/drawing/2014/main" id="{333D09F1-3FC5-431B-AE54-0B1E4D8F5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373" y="2391033"/>
              <a:ext cx="914400" cy="914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802C02-830D-4DCA-B355-2989711D1F47}"/>
                </a:ext>
              </a:extLst>
            </p:cNvPr>
            <p:cNvSpPr txBox="1"/>
            <p:nvPr/>
          </p:nvSpPr>
          <p:spPr>
            <a:xfrm>
              <a:off x="1091513" y="2277873"/>
              <a:ext cx="766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raw bug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A55821-BD4A-4AED-8A76-4D6B5CB8DCCA}"/>
              </a:ext>
            </a:extLst>
          </p:cNvPr>
          <p:cNvCxnSpPr/>
          <p:nvPr/>
        </p:nvCxnSpPr>
        <p:spPr>
          <a:xfrm>
            <a:off x="9938958" y="2082121"/>
            <a:ext cx="729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741E57-D69A-4FED-8101-EA2806ED1ACE}"/>
              </a:ext>
            </a:extLst>
          </p:cNvPr>
          <p:cNvGrpSpPr/>
          <p:nvPr/>
        </p:nvGrpSpPr>
        <p:grpSpPr>
          <a:xfrm>
            <a:off x="10535172" y="1363311"/>
            <a:ext cx="1077099" cy="1176010"/>
            <a:chOff x="2579472" y="2129423"/>
            <a:chExt cx="1077099" cy="1176010"/>
          </a:xfrm>
        </p:grpSpPr>
        <p:pic>
          <p:nvPicPr>
            <p:cNvPr id="47" name="Graphic 46" descr="Smart Phone outline">
              <a:extLst>
                <a:ext uri="{FF2B5EF4-FFF2-40B4-BE49-F238E27FC236}">
                  <a16:creationId xmlns:a16="http://schemas.microsoft.com/office/drawing/2014/main" id="{B1D46E51-99EC-44E1-B8BE-BD84FCDD8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60822" y="2391033"/>
              <a:ext cx="914400" cy="9144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461296-11CF-4074-841E-406B3D88650C}"/>
                </a:ext>
              </a:extLst>
            </p:cNvPr>
            <p:cNvSpPr txBox="1"/>
            <p:nvPr/>
          </p:nvSpPr>
          <p:spPr>
            <a:xfrm>
              <a:off x="2579472" y="2129423"/>
              <a:ext cx="10770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UI glitch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6B3F334-178B-4E05-B2AB-A2103BBF61F5}"/>
              </a:ext>
            </a:extLst>
          </p:cNvPr>
          <p:cNvSpPr txBox="1"/>
          <p:nvPr/>
        </p:nvSpPr>
        <p:spPr>
          <a:xfrm>
            <a:off x="6487818" y="1808143"/>
            <a:ext cx="766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wrap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549D931-B48D-4EA7-B5DE-9B8E2BC9DEAA}"/>
              </a:ext>
            </a:extLst>
          </p:cNvPr>
          <p:cNvGrpSpPr/>
          <p:nvPr/>
        </p:nvGrpSpPr>
        <p:grpSpPr>
          <a:xfrm>
            <a:off x="7239005" y="1494116"/>
            <a:ext cx="914400" cy="1045205"/>
            <a:chOff x="7239005" y="1494116"/>
            <a:chExt cx="914400" cy="1045205"/>
          </a:xfrm>
        </p:grpSpPr>
        <p:pic>
          <p:nvPicPr>
            <p:cNvPr id="23" name="Graphic 22" descr="Web design with solid fill">
              <a:extLst>
                <a:ext uri="{FF2B5EF4-FFF2-40B4-BE49-F238E27FC236}">
                  <a16:creationId xmlns:a16="http://schemas.microsoft.com/office/drawing/2014/main" id="{D764C5ED-7195-4441-B78C-1BD926580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39005" y="1624921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35F957E-9233-4FAC-8F38-DF915CE26ED9}"/>
                </a:ext>
              </a:extLst>
            </p:cNvPr>
            <p:cNvSpPr txBox="1"/>
            <p:nvPr/>
          </p:nvSpPr>
          <p:spPr>
            <a:xfrm>
              <a:off x="7268869" y="1494116"/>
              <a:ext cx="8515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patch code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08E0F48-FB9D-4364-B714-7B016C9F6F01}"/>
              </a:ext>
            </a:extLst>
          </p:cNvPr>
          <p:cNvSpPr txBox="1"/>
          <p:nvPr/>
        </p:nvSpPr>
        <p:spPr>
          <a:xfrm>
            <a:off x="1616162" y="1755726"/>
            <a:ext cx="766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inject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8B44294-4862-4420-AEB3-1C6E0427431A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>
            <a:off x="8153405" y="2082121"/>
            <a:ext cx="871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213E45-07CB-46BC-98C8-20624419803E}"/>
              </a:ext>
            </a:extLst>
          </p:cNvPr>
          <p:cNvSpPr txBox="1"/>
          <p:nvPr/>
        </p:nvSpPr>
        <p:spPr>
          <a:xfrm>
            <a:off x="8200780" y="1805347"/>
            <a:ext cx="766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inject</a:t>
            </a:r>
          </a:p>
        </p:txBody>
      </p:sp>
      <p:pic>
        <p:nvPicPr>
          <p:cNvPr id="391" name="Graphic 390" descr="Arrow circle with solid fill">
            <a:extLst>
              <a:ext uri="{FF2B5EF4-FFF2-40B4-BE49-F238E27FC236}">
                <a16:creationId xmlns:a16="http://schemas.microsoft.com/office/drawing/2014/main" id="{18020B77-B523-4F8D-A79A-66EF0E3EB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1293" y="1816549"/>
            <a:ext cx="500930" cy="50093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8DD9179-BE99-4139-BDF8-9EFC0F20C86D}"/>
              </a:ext>
            </a:extLst>
          </p:cNvPr>
          <p:cNvSpPr txBox="1"/>
          <p:nvPr/>
        </p:nvSpPr>
        <p:spPr>
          <a:xfrm>
            <a:off x="723900" y="3797248"/>
            <a:ext cx="1078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Problem2: How to generalize our approach to other games and platforms? 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B50B6DB-0494-46A8-BF77-FA4E79FCEDDA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5497018" y="5622693"/>
            <a:ext cx="883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29CBF2-8F43-4986-9BB5-252D6DC7E978}"/>
              </a:ext>
            </a:extLst>
          </p:cNvPr>
          <p:cNvGrpSpPr/>
          <p:nvPr/>
        </p:nvGrpSpPr>
        <p:grpSpPr>
          <a:xfrm>
            <a:off x="7950020" y="4903883"/>
            <a:ext cx="1345851" cy="1176010"/>
            <a:chOff x="2445096" y="2129423"/>
            <a:chExt cx="1345851" cy="1176010"/>
          </a:xfrm>
        </p:grpSpPr>
        <p:pic>
          <p:nvPicPr>
            <p:cNvPr id="79" name="Graphic 78" descr="Smart Phone outline">
              <a:extLst>
                <a:ext uri="{FF2B5EF4-FFF2-40B4-BE49-F238E27FC236}">
                  <a16:creationId xmlns:a16="http://schemas.microsoft.com/office/drawing/2014/main" id="{68106D7A-C446-4C52-857F-327306017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60822" y="2391033"/>
              <a:ext cx="914400" cy="91440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5D76432-0F7D-4B1C-BA51-C54775779D6A}"/>
                </a:ext>
              </a:extLst>
            </p:cNvPr>
            <p:cNvSpPr txBox="1"/>
            <p:nvPr/>
          </p:nvSpPr>
          <p:spPr>
            <a:xfrm>
              <a:off x="2445096" y="2129423"/>
              <a:ext cx="13458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program updated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665724-3891-4CF9-AADA-E3E8FFFC2EAE}"/>
              </a:ext>
            </a:extLst>
          </p:cNvPr>
          <p:cNvCxnSpPr/>
          <p:nvPr/>
        </p:nvCxnSpPr>
        <p:spPr>
          <a:xfrm>
            <a:off x="9080146" y="5622693"/>
            <a:ext cx="729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54A2881-47FB-49AB-98C5-235537BD608C}"/>
              </a:ext>
            </a:extLst>
          </p:cNvPr>
          <p:cNvGrpSpPr/>
          <p:nvPr/>
        </p:nvGrpSpPr>
        <p:grpSpPr>
          <a:xfrm>
            <a:off x="9676360" y="4903883"/>
            <a:ext cx="1077099" cy="1176010"/>
            <a:chOff x="2579472" y="2129423"/>
            <a:chExt cx="1077099" cy="1176010"/>
          </a:xfrm>
        </p:grpSpPr>
        <p:pic>
          <p:nvPicPr>
            <p:cNvPr id="86" name="Graphic 85" descr="Smart Phone outline">
              <a:extLst>
                <a:ext uri="{FF2B5EF4-FFF2-40B4-BE49-F238E27FC236}">
                  <a16:creationId xmlns:a16="http://schemas.microsoft.com/office/drawing/2014/main" id="{B9A71821-FF30-44A2-95F2-C3D549AF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60822" y="2391033"/>
              <a:ext cx="914400" cy="9144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E5FC844-7286-42F9-9297-4CE0715D272F}"/>
                </a:ext>
              </a:extLst>
            </p:cNvPr>
            <p:cNvSpPr txBox="1"/>
            <p:nvPr/>
          </p:nvSpPr>
          <p:spPr>
            <a:xfrm>
              <a:off x="2579472" y="2129423"/>
              <a:ext cx="10770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UI glitch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5C1BE3D-11FE-49F4-93F7-DFB862B8E90B}"/>
              </a:ext>
            </a:extLst>
          </p:cNvPr>
          <p:cNvGrpSpPr/>
          <p:nvPr/>
        </p:nvGrpSpPr>
        <p:grpSpPr>
          <a:xfrm>
            <a:off x="6380193" y="5034688"/>
            <a:ext cx="914400" cy="1045205"/>
            <a:chOff x="7239005" y="1494116"/>
            <a:chExt cx="914400" cy="1045205"/>
          </a:xfrm>
        </p:grpSpPr>
        <p:pic>
          <p:nvPicPr>
            <p:cNvPr id="90" name="Graphic 89" descr="Web design with solid fill">
              <a:extLst>
                <a:ext uri="{FF2B5EF4-FFF2-40B4-BE49-F238E27FC236}">
                  <a16:creationId xmlns:a16="http://schemas.microsoft.com/office/drawing/2014/main" id="{771A5B9B-F49D-43D8-A428-47A75088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39005" y="1624921"/>
              <a:ext cx="914400" cy="914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7D2EBE-F248-4419-9435-B9BBFF3B2234}"/>
                </a:ext>
              </a:extLst>
            </p:cNvPr>
            <p:cNvSpPr txBox="1"/>
            <p:nvPr/>
          </p:nvSpPr>
          <p:spPr>
            <a:xfrm>
              <a:off x="7268869" y="1494116"/>
              <a:ext cx="8515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patch code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F50926B-FF95-4BF4-B579-F1BBC12789FE}"/>
              </a:ext>
            </a:extLst>
          </p:cNvPr>
          <p:cNvCxnSpPr>
            <a:cxnSpLocks/>
            <a:stCxn id="90" idx="3"/>
            <a:endCxn id="79" idx="1"/>
          </p:cNvCxnSpPr>
          <p:nvPr/>
        </p:nvCxnSpPr>
        <p:spPr>
          <a:xfrm>
            <a:off x="7294593" y="5622693"/>
            <a:ext cx="871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D7D4682-FD69-466E-B2A0-BCB740C371F4}"/>
              </a:ext>
            </a:extLst>
          </p:cNvPr>
          <p:cNvSpPr txBox="1"/>
          <p:nvPr/>
        </p:nvSpPr>
        <p:spPr>
          <a:xfrm>
            <a:off x="7341968" y="5345919"/>
            <a:ext cx="766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inject</a:t>
            </a:r>
          </a:p>
        </p:txBody>
      </p:sp>
      <p:pic>
        <p:nvPicPr>
          <p:cNvPr id="94" name="Graphic 93" descr="Arrow circle with solid fill">
            <a:extLst>
              <a:ext uri="{FF2B5EF4-FFF2-40B4-BE49-F238E27FC236}">
                <a16:creationId xmlns:a16="http://schemas.microsoft.com/office/drawing/2014/main" id="{710C6BED-796C-41E4-B6FB-EE2ABF01EE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72481" y="5357121"/>
            <a:ext cx="500930" cy="500930"/>
          </a:xfrm>
          <a:prstGeom prst="rect">
            <a:avLst/>
          </a:prstGeom>
        </p:spPr>
      </p:pic>
      <p:sp>
        <p:nvSpPr>
          <p:cNvPr id="397" name="Rectangle 396">
            <a:extLst>
              <a:ext uri="{FF2B5EF4-FFF2-40B4-BE49-F238E27FC236}">
                <a16:creationId xmlns:a16="http://schemas.microsoft.com/office/drawing/2014/main" id="{4D569415-54E4-4B4E-B7C3-2DEF0D583DCB}"/>
              </a:ext>
            </a:extLst>
          </p:cNvPr>
          <p:cNvSpPr/>
          <p:nvPr/>
        </p:nvSpPr>
        <p:spPr>
          <a:xfrm>
            <a:off x="1101670" y="4538773"/>
            <a:ext cx="1579603" cy="1650576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52292A3-D54B-4778-8110-5E3E8369A04D}"/>
              </a:ext>
            </a:extLst>
          </p:cNvPr>
          <p:cNvSpPr txBox="1"/>
          <p:nvPr/>
        </p:nvSpPr>
        <p:spPr>
          <a:xfrm>
            <a:off x="1114560" y="4538773"/>
            <a:ext cx="1789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camera.enabled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C34C0DB-F304-4173-869C-F79460AB0A66}"/>
              </a:ext>
            </a:extLst>
          </p:cNvPr>
          <p:cNvSpPr txBox="1"/>
          <p:nvPr/>
        </p:nvSpPr>
        <p:spPr>
          <a:xfrm>
            <a:off x="1059527" y="4263261"/>
            <a:ext cx="1193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 interface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B93869-21A3-4377-AB62-DECDC2583F01}"/>
              </a:ext>
            </a:extLst>
          </p:cNvPr>
          <p:cNvCxnSpPr>
            <a:cxnSpLocks/>
          </p:cNvCxnSpPr>
          <p:nvPr/>
        </p:nvCxnSpPr>
        <p:spPr>
          <a:xfrm>
            <a:off x="2820120" y="5635061"/>
            <a:ext cx="729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8611DDE-F546-4237-82FA-6150F1209FD6}"/>
              </a:ext>
            </a:extLst>
          </p:cNvPr>
          <p:cNvSpPr txBox="1"/>
          <p:nvPr/>
        </p:nvSpPr>
        <p:spPr>
          <a:xfrm>
            <a:off x="2797982" y="5361083"/>
            <a:ext cx="766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0000"/>
                </a:solidFill>
              </a:rPr>
              <a:t>push</a:t>
            </a:r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01A2D6E-A4D2-4F12-B5D2-2C40436F507D}"/>
              </a:ext>
            </a:extLst>
          </p:cNvPr>
          <p:cNvGrpSpPr/>
          <p:nvPr/>
        </p:nvGrpSpPr>
        <p:grpSpPr>
          <a:xfrm>
            <a:off x="3517843" y="5095511"/>
            <a:ext cx="1159621" cy="1012922"/>
            <a:chOff x="3462255" y="4466273"/>
            <a:chExt cx="1159621" cy="1012922"/>
          </a:xfrm>
        </p:grpSpPr>
        <p:pic>
          <p:nvPicPr>
            <p:cNvPr id="401" name="Graphic 400" descr="Syncing cloud with solid fill">
              <a:extLst>
                <a:ext uri="{FF2B5EF4-FFF2-40B4-BE49-F238E27FC236}">
                  <a16:creationId xmlns:a16="http://schemas.microsoft.com/office/drawing/2014/main" id="{9B2B2453-5933-4FA0-BA66-ABCD707F2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4866" y="4564795"/>
              <a:ext cx="914400" cy="91440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2919082-4A65-409C-92AF-D117A6C05D5F}"/>
                </a:ext>
              </a:extLst>
            </p:cNvPr>
            <p:cNvSpPr txBox="1"/>
            <p:nvPr/>
          </p:nvSpPr>
          <p:spPr>
            <a:xfrm>
              <a:off x="3462255" y="4466273"/>
              <a:ext cx="11596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execution server</a:t>
              </a:r>
            </a:p>
          </p:txBody>
        </p:sp>
      </p:grpSp>
      <p:pic>
        <p:nvPicPr>
          <p:cNvPr id="404" name="Graphic 403" descr="Download with solid fill">
            <a:extLst>
              <a:ext uri="{FF2B5EF4-FFF2-40B4-BE49-F238E27FC236}">
                <a16:creationId xmlns:a16="http://schemas.microsoft.com/office/drawing/2014/main" id="{41A09684-85F6-4C39-8B86-61E2FBBC4A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25568" y="5165493"/>
            <a:ext cx="418184" cy="418184"/>
          </a:xfrm>
          <a:prstGeom prst="rect">
            <a:avLst/>
          </a:prstGeom>
        </p:spPr>
      </p:pic>
      <p:sp>
        <p:nvSpPr>
          <p:cNvPr id="405" name="TextBox 404">
            <a:extLst>
              <a:ext uri="{FF2B5EF4-FFF2-40B4-BE49-F238E27FC236}">
                <a16:creationId xmlns:a16="http://schemas.microsoft.com/office/drawing/2014/main" id="{F4518F96-5383-44E3-A784-FFCEA00A85BD}"/>
              </a:ext>
            </a:extLst>
          </p:cNvPr>
          <p:cNvSpPr txBox="1"/>
          <p:nvPr/>
        </p:nvSpPr>
        <p:spPr>
          <a:xfrm>
            <a:off x="4963492" y="5399011"/>
            <a:ext cx="31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</a:t>
            </a: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98811E50-5419-4ABC-B890-D403FE7B9285}"/>
              </a:ext>
            </a:extLst>
          </p:cNvPr>
          <p:cNvSpPr/>
          <p:nvPr/>
        </p:nvSpPr>
        <p:spPr>
          <a:xfrm>
            <a:off x="866606" y="4632876"/>
            <a:ext cx="1937587" cy="54201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DDDAFD73-6B3E-4E7F-9EB8-CA2809182D18}"/>
              </a:ext>
            </a:extLst>
          </p:cNvPr>
          <p:cNvCxnSpPr>
            <a:cxnSpLocks/>
            <a:stCxn id="407" idx="7"/>
            <a:endCxn id="411" idx="1"/>
          </p:cNvCxnSpPr>
          <p:nvPr/>
        </p:nvCxnSpPr>
        <p:spPr>
          <a:xfrm flipV="1">
            <a:off x="2520440" y="4534279"/>
            <a:ext cx="685354" cy="17797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B2EED533-8375-481B-AA9E-B9EA8C6269D0}"/>
              </a:ext>
            </a:extLst>
          </p:cNvPr>
          <p:cNvSpPr txBox="1"/>
          <p:nvPr/>
        </p:nvSpPr>
        <p:spPr>
          <a:xfrm>
            <a:off x="3205794" y="4380390"/>
            <a:ext cx="764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change global variables / functions (no need for authority of game source program)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E9F2E37-7DB8-455F-92E4-A278DBC2091D}"/>
              </a:ext>
            </a:extLst>
          </p:cNvPr>
          <p:cNvSpPr txBox="1"/>
          <p:nvPr/>
        </p:nvSpPr>
        <p:spPr>
          <a:xfrm>
            <a:off x="1116555" y="4538773"/>
            <a:ext cx="1700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sz="1200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camera.enabled</a:t>
            </a:r>
            <a:r>
              <a:rPr lang="en-US" sz="1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FF00FF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…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125" name="组合 3">
            <a:extLst>
              <a:ext uri="{FF2B5EF4-FFF2-40B4-BE49-F238E27FC236}">
                <a16:creationId xmlns:a16="http://schemas.microsoft.com/office/drawing/2014/main" id="{3B9FD647-8800-45C1-B41C-4CDA4D51C5B3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126" name="直接连接符 24">
              <a:extLst>
                <a:ext uri="{FF2B5EF4-FFF2-40B4-BE49-F238E27FC236}">
                  <a16:creationId xmlns:a16="http://schemas.microsoft.com/office/drawing/2014/main" id="{84C838FD-35F0-47CE-9A48-4221E0E9F8D4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图片 4">
              <a:extLst>
                <a:ext uri="{FF2B5EF4-FFF2-40B4-BE49-F238E27FC236}">
                  <a16:creationId xmlns:a16="http://schemas.microsoft.com/office/drawing/2014/main" id="{6E6C456C-48B2-468E-A515-B27269E3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128" name="图片 5">
              <a:extLst>
                <a:ext uri="{FF2B5EF4-FFF2-40B4-BE49-F238E27FC236}">
                  <a16:creationId xmlns:a16="http://schemas.microsoft.com/office/drawing/2014/main" id="{FE7F808A-1630-4803-9DD1-C6130994DD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110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/>
      <p:bldP spid="393" grpId="0"/>
      <p:bldP spid="49" grpId="0"/>
      <p:bldP spid="56" grpId="0"/>
      <p:bldP spid="58" grpId="0"/>
      <p:bldP spid="76" grpId="0"/>
      <p:bldP spid="93" grpId="0"/>
      <p:bldP spid="397" grpId="0" animBg="1"/>
      <p:bldP spid="102" grpId="0"/>
      <p:bldP spid="101" grpId="0"/>
      <p:bldP spid="105" grpId="0"/>
      <p:bldP spid="405" grpId="0"/>
      <p:bldP spid="407" grpId="0" animBg="1"/>
      <p:bldP spid="411" grpId="0"/>
      <p:bldP spid="1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Code Injection Details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28CC88-3BEA-493F-891A-343EF99DE4C1}"/>
              </a:ext>
            </a:extLst>
          </p:cNvPr>
          <p:cNvGrpSpPr/>
          <p:nvPr/>
        </p:nvGrpSpPr>
        <p:grpSpPr>
          <a:xfrm>
            <a:off x="704335" y="1649634"/>
            <a:ext cx="3505199" cy="1620724"/>
            <a:chOff x="1854869" y="2922397"/>
            <a:chExt cx="2801449" cy="173811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4D5FA7E-70BC-4291-A3BC-7C1626EEB442}"/>
                </a:ext>
              </a:extLst>
            </p:cNvPr>
            <p:cNvGrpSpPr/>
            <p:nvPr/>
          </p:nvGrpSpPr>
          <p:grpSpPr>
            <a:xfrm>
              <a:off x="1854869" y="2922397"/>
              <a:ext cx="2609130" cy="1630495"/>
              <a:chOff x="992605" y="2178858"/>
              <a:chExt cx="2827569" cy="163049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245874-8850-4815-941A-0CBFD07992BF}"/>
                  </a:ext>
                </a:extLst>
              </p:cNvPr>
              <p:cNvSpPr txBox="1"/>
              <p:nvPr/>
            </p:nvSpPr>
            <p:spPr>
              <a:xfrm>
                <a:off x="1285978" y="2178858"/>
                <a:ext cx="2534196" cy="1485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 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cameraobjs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CS.UnityEngine.Object.FindObjectsOfType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typeof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CS.UnityEngine.Camera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</a:t>
                </a:r>
              </a:p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= 0, 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cameraobjs.Length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-1</a:t>
                </a:r>
              </a:p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200" b="0" i="0" dirty="0" err="1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cameraobjs</a:t>
                </a:r>
                <a:r>
                  <a:rPr lang="en-US" sz="1200" b="0" i="0" dirty="0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[i].enabled = </a:t>
                </a:r>
                <a:r>
                  <a:rPr lang="en-US" sz="1200" b="0" i="0" dirty="0">
                    <a:solidFill>
                      <a:srgbClr val="FE12ED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false</a:t>
                </a:r>
              </a:p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0096B3-98CE-4619-A416-65DA3617516F}"/>
                  </a:ext>
                </a:extLst>
              </p:cNvPr>
              <p:cNvSpPr txBox="1"/>
              <p:nvPr/>
            </p:nvSpPr>
            <p:spPr>
              <a:xfrm>
                <a:off x="992605" y="2225024"/>
                <a:ext cx="293374" cy="1584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1A3CC3-12FC-4B43-A0A8-3C1DA9C750A9}"/>
                </a:ext>
              </a:extLst>
            </p:cNvPr>
            <p:cNvSpPr txBox="1"/>
            <p:nvPr/>
          </p:nvSpPr>
          <p:spPr>
            <a:xfrm>
              <a:off x="1854870" y="4408762"/>
              <a:ext cx="2801448" cy="2517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Listing4: Lua patch for turning off all cameras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29BE49-2EC3-4990-92D2-C15A12724A34}"/>
              </a:ext>
            </a:extLst>
          </p:cNvPr>
          <p:cNvGrpSpPr/>
          <p:nvPr/>
        </p:nvGrpSpPr>
        <p:grpSpPr>
          <a:xfrm>
            <a:off x="4225091" y="1649634"/>
            <a:ext cx="3741819" cy="2095052"/>
            <a:chOff x="1854869" y="2922397"/>
            <a:chExt cx="2990562" cy="193235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C5D0FCE-7F28-48FC-9BC6-F5B3752688D9}"/>
                </a:ext>
              </a:extLst>
            </p:cNvPr>
            <p:cNvGrpSpPr/>
            <p:nvPr/>
          </p:nvGrpSpPr>
          <p:grpSpPr>
            <a:xfrm>
              <a:off x="1854869" y="2922397"/>
              <a:ext cx="2990562" cy="1749420"/>
              <a:chOff x="992605" y="2178858"/>
              <a:chExt cx="3240935" cy="174942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AE3717-68BC-4355-B733-AE5F1F28B30A}"/>
                  </a:ext>
                </a:extLst>
              </p:cNvPr>
              <p:cNvSpPr txBox="1"/>
              <p:nvPr/>
            </p:nvSpPr>
            <p:spPr>
              <a:xfrm>
                <a:off x="1285978" y="2178858"/>
                <a:ext cx="2947562" cy="1447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  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cameraobjs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CS.UnityEngine.Object.FindObjectsOfType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typeof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CS.UnityEngine.Camera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</a:t>
                </a:r>
              </a:p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= 0, 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cameraobjs.Length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-1</a:t>
                </a:r>
              </a:p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200" b="0" i="0" dirty="0" err="1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cameraobjs</a:t>
                </a:r>
                <a:r>
                  <a:rPr lang="en-US" sz="1200" b="0" i="0" dirty="0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[i].</a:t>
                </a:r>
                <a:r>
                  <a:rPr lang="en-US" sz="1200" b="0" i="0" dirty="0" err="1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clearFlags</a:t>
                </a:r>
                <a:r>
                  <a:rPr lang="en-US" sz="1200" b="0" i="0" dirty="0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200" b="0" i="0" dirty="0" err="1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UnityEngine.CameraClearFlags.DepthOnly</a:t>
                </a:r>
                <a:endParaRPr lang="en-US" sz="1200" b="0" i="0" dirty="0">
                  <a:effectLst/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95C1B6-D502-4E68-9D27-BB4786CD775F}"/>
                  </a:ext>
                </a:extLst>
              </p:cNvPr>
              <p:cNvSpPr txBox="1"/>
              <p:nvPr/>
            </p:nvSpPr>
            <p:spPr>
              <a:xfrm>
                <a:off x="992605" y="2225025"/>
                <a:ext cx="293373" cy="1703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D11D43-D5B0-45F4-BBF5-4ED5D829E18E}"/>
                </a:ext>
              </a:extLst>
            </p:cNvPr>
            <p:cNvSpPr txBox="1"/>
            <p:nvPr/>
          </p:nvSpPr>
          <p:spPr>
            <a:xfrm>
              <a:off x="1854869" y="4433848"/>
              <a:ext cx="2990562" cy="4209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Listing5: Lua patch for changing clearflag as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DepthOnly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for all existing cameras in the scene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82FC97-C8B9-4461-B332-8E9AB1624CD7}"/>
              </a:ext>
            </a:extLst>
          </p:cNvPr>
          <p:cNvGrpSpPr/>
          <p:nvPr/>
        </p:nvGrpSpPr>
        <p:grpSpPr>
          <a:xfrm>
            <a:off x="8223098" y="1688672"/>
            <a:ext cx="3559946" cy="1838795"/>
            <a:chOff x="1854869" y="2922397"/>
            <a:chExt cx="2845204" cy="172278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2459A48-D0F2-4388-B72B-B6997A74B5EA}"/>
                </a:ext>
              </a:extLst>
            </p:cNvPr>
            <p:cNvGrpSpPr/>
            <p:nvPr/>
          </p:nvGrpSpPr>
          <p:grpSpPr>
            <a:xfrm>
              <a:off x="1854869" y="2922397"/>
              <a:ext cx="2683130" cy="1430287"/>
              <a:chOff x="992605" y="2178858"/>
              <a:chExt cx="2907764" cy="143028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93B6BE-91E8-4858-A342-3EAC5A4F32CC}"/>
                  </a:ext>
                </a:extLst>
              </p:cNvPr>
              <p:cNvSpPr txBox="1"/>
              <p:nvPr/>
            </p:nvSpPr>
            <p:spPr>
              <a:xfrm>
                <a:off x="1285978" y="2178858"/>
                <a:ext cx="2614391" cy="1297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 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detectCamera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GameObject.Find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("</a:t>
                </a:r>
                <a:r>
                  <a:rPr lang="en-US" sz="1200" b="0" i="0" dirty="0" err="1">
                    <a:solidFill>
                      <a:srgbClr val="7030A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UICamera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")</a:t>
                </a:r>
                <a:endParaRPr lang="en-US" sz="1200" dirty="0">
                  <a:solidFill>
                    <a:srgbClr val="FE12E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detectCamera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~= </a:t>
                </a:r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nil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en-US" sz="12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en-US" sz="1200" b="0" i="0" dirty="0" err="1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detectCamera.gameObject:AddComponent</a:t>
                </a:r>
                <a:r>
                  <a:rPr lang="en-US" sz="1200" b="0" i="0" dirty="0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b="0" i="0" dirty="0" err="1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typeof</a:t>
                </a:r>
                <a:r>
                  <a:rPr lang="en-US" sz="1200" b="0" i="0" dirty="0"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(CameraFilterPack_3D_Mirror))</a:t>
                </a:r>
              </a:p>
              <a:p>
                <a:r>
                  <a:rPr lang="en-US" sz="1200" b="0" i="0" dirty="0">
                    <a:solidFill>
                      <a:srgbClr val="FE12E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34119C0-F52F-479E-837E-E8689272E2DF}"/>
                  </a:ext>
                </a:extLst>
              </p:cNvPr>
              <p:cNvSpPr txBox="1"/>
              <p:nvPr/>
            </p:nvSpPr>
            <p:spPr>
              <a:xfrm>
                <a:off x="992605" y="2225024"/>
                <a:ext cx="293374" cy="1384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67AD09-7A1A-4806-8E89-6B8098B3B531}"/>
                </a:ext>
              </a:extLst>
            </p:cNvPr>
            <p:cNvSpPr txBox="1"/>
            <p:nvPr/>
          </p:nvSpPr>
          <p:spPr>
            <a:xfrm>
              <a:off x="1854869" y="4217628"/>
              <a:ext cx="2845204" cy="427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Listing6: Lua patch for adding mirror post-processing effect to current scene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45" name="Picture 4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5EABCDA-7584-467F-903E-CB0A3E4F18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41" y="3852829"/>
            <a:ext cx="1830669" cy="2302542"/>
          </a:xfrm>
          <a:prstGeom prst="rect">
            <a:avLst/>
          </a:prstGeom>
        </p:spPr>
      </p:pic>
      <p:pic>
        <p:nvPicPr>
          <p:cNvPr id="46" name="Picture 4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CF9141-2D18-41BB-A205-9A9C60D5AB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24" y="3857324"/>
            <a:ext cx="1830671" cy="2297602"/>
          </a:xfrm>
          <a:prstGeom prst="rect">
            <a:avLst/>
          </a:prstGeom>
        </p:spPr>
      </p:pic>
      <p:pic>
        <p:nvPicPr>
          <p:cNvPr id="47" name="Picture 46" descr="Diagram&#10;&#10;Description automatically generated with low confidence">
            <a:extLst>
              <a:ext uri="{FF2B5EF4-FFF2-40B4-BE49-F238E27FC236}">
                <a16:creationId xmlns:a16="http://schemas.microsoft.com/office/drawing/2014/main" id="{FB5935AB-71BE-4DA8-88EA-12DFDF9086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4541" y="3852829"/>
            <a:ext cx="1826236" cy="229760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8429EA-2C1E-4243-A7B9-7C88F932F85E}"/>
              </a:ext>
            </a:extLst>
          </p:cNvPr>
          <p:cNvSpPr txBox="1"/>
          <p:nvPr/>
        </p:nvSpPr>
        <p:spPr>
          <a:xfrm>
            <a:off x="919180" y="1254116"/>
            <a:ext cx="2607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Turned Off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830783-D0DD-4FAC-9436-EB7C1FDD7C9C}"/>
              </a:ext>
            </a:extLst>
          </p:cNvPr>
          <p:cNvSpPr txBox="1"/>
          <p:nvPr/>
        </p:nvSpPr>
        <p:spPr>
          <a:xfrm>
            <a:off x="3212344" y="1248083"/>
            <a:ext cx="6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 Camera Clearflag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DDAF6C-1057-44E0-A83B-1CA959BF2622}"/>
              </a:ext>
            </a:extLst>
          </p:cNvPr>
          <p:cNvSpPr txBox="1"/>
          <p:nvPr/>
        </p:nvSpPr>
        <p:spPr>
          <a:xfrm>
            <a:off x="6854646" y="1246510"/>
            <a:ext cx="6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 Post-Processing</a:t>
            </a:r>
          </a:p>
        </p:txBody>
      </p:sp>
      <p:grpSp>
        <p:nvGrpSpPr>
          <p:cNvPr id="52" name="组合 3">
            <a:extLst>
              <a:ext uri="{FF2B5EF4-FFF2-40B4-BE49-F238E27FC236}">
                <a16:creationId xmlns:a16="http://schemas.microsoft.com/office/drawing/2014/main" id="{AE99B18A-EE25-4F77-AFB7-75E6C94D689E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53" name="直接连接符 24">
              <a:extLst>
                <a:ext uri="{FF2B5EF4-FFF2-40B4-BE49-F238E27FC236}">
                  <a16:creationId xmlns:a16="http://schemas.microsoft.com/office/drawing/2014/main" id="{123B1BDE-3FC1-4B55-A3CF-16EF7A999132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图片 4">
              <a:extLst>
                <a:ext uri="{FF2B5EF4-FFF2-40B4-BE49-F238E27FC236}">
                  <a16:creationId xmlns:a16="http://schemas.microsoft.com/office/drawing/2014/main" id="{FFF4D75A-7451-4AF4-A92D-B1459D37A9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55" name="图片 5">
              <a:extLst>
                <a:ext uri="{FF2B5EF4-FFF2-40B4-BE49-F238E27FC236}">
                  <a16:creationId xmlns:a16="http://schemas.microsoft.com/office/drawing/2014/main" id="{99BE019A-09F1-4793-9732-479BC9DB3B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4093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Evaluation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D98392-4F88-42CE-B295-21990F24C14B}"/>
              </a:ext>
            </a:extLst>
          </p:cNvPr>
          <p:cNvSpPr txBox="1"/>
          <p:nvPr/>
        </p:nvSpPr>
        <p:spPr>
          <a:xfrm>
            <a:off x="704334" y="1214720"/>
            <a:ext cx="10783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RQ1. How effective is GLIB in detecting game UI glitches?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RQ2. How well does GLIB perform in real-world game apps?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7D286A-E898-4046-B4D0-39003C7B5AA6}"/>
              </a:ext>
            </a:extLst>
          </p:cNvPr>
          <p:cNvSpPr txBox="1"/>
          <p:nvPr/>
        </p:nvSpPr>
        <p:spPr>
          <a:xfrm>
            <a:off x="704333" y="2165562"/>
            <a:ext cx="10783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Setup (RQ1):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 and DL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baselines (Base, Rule, Rule+Code)  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7628129-3241-4A82-B852-C12BE95E5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702049"/>
              </p:ext>
            </p:extLst>
          </p:nvPr>
        </p:nvGraphicFramePr>
        <p:xfrm>
          <a:off x="704334" y="3582888"/>
          <a:ext cx="3789947" cy="2286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89">
                  <a:extLst>
                    <a:ext uri="{9D8B030D-6E8A-4147-A177-3AD203B41FA5}">
                      <a16:colId xmlns:a16="http://schemas.microsoft.com/office/drawing/2014/main" val="3877807867"/>
                    </a:ext>
                  </a:extLst>
                </a:gridCol>
                <a:gridCol w="1672389">
                  <a:extLst>
                    <a:ext uri="{9D8B030D-6E8A-4147-A177-3AD203B41FA5}">
                      <a16:colId xmlns:a16="http://schemas.microsoft.com/office/drawing/2014/main" val="16849411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83335292"/>
                    </a:ext>
                  </a:extLst>
                </a:gridCol>
                <a:gridCol w="673769">
                  <a:extLst>
                    <a:ext uri="{9D8B030D-6E8A-4147-A177-3AD203B41FA5}">
                      <a16:colId xmlns:a16="http://schemas.microsoft.com/office/drawing/2014/main" val="3380508763"/>
                    </a:ext>
                  </a:extLst>
                </a:gridCol>
              </a:tblGrid>
              <a:tr h="2286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Approach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Game1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Game2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343148"/>
                  </a:ext>
                </a:extLst>
              </a:tr>
              <a:tr h="2286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1654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6186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5412"/>
                  </a:ext>
                </a:extLst>
              </a:tr>
              <a:tr h="2286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Glitch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096106"/>
                  </a:ext>
                </a:extLst>
              </a:tr>
              <a:tr h="228625">
                <a:tc rowSpan="4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Rule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 Repetition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1654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6186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5457"/>
                  </a:ext>
                </a:extLst>
              </a:tr>
              <a:tr h="228625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 Color Block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1654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6186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75338"/>
                  </a:ext>
                </a:extLst>
              </a:tr>
              <a:tr h="228625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Mosaic Effect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1654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6186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481858"/>
                  </a:ext>
                </a:extLst>
              </a:tr>
              <a:tr h="228625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Noise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1654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6186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04295"/>
                  </a:ext>
                </a:extLst>
              </a:tr>
              <a:tr h="228625">
                <a:tc row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 Turned Off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3056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618531"/>
                  </a:ext>
                </a:extLst>
              </a:tr>
              <a:tr h="228625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Incorrect Camera Clearflag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3144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233259"/>
                  </a:ext>
                </a:extLst>
              </a:tr>
              <a:tr h="228625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Incorrect Post-Processing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330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056331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6943B1-C637-438F-9875-0B0768AC6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3393"/>
              </p:ext>
            </p:extLst>
          </p:nvPr>
        </p:nvGraphicFramePr>
        <p:xfrm>
          <a:off x="4759385" y="3579944"/>
          <a:ext cx="2973138" cy="1191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613">
                  <a:extLst>
                    <a:ext uri="{9D8B030D-6E8A-4147-A177-3AD203B41FA5}">
                      <a16:colId xmlns:a16="http://schemas.microsoft.com/office/drawing/2014/main" val="3031445516"/>
                    </a:ext>
                  </a:extLst>
                </a:gridCol>
                <a:gridCol w="702009">
                  <a:extLst>
                    <a:ext uri="{9D8B030D-6E8A-4147-A177-3AD203B41FA5}">
                      <a16:colId xmlns:a16="http://schemas.microsoft.com/office/drawing/2014/main" val="3897980425"/>
                    </a:ext>
                  </a:extLst>
                </a:gridCol>
                <a:gridCol w="643509">
                  <a:extLst>
                    <a:ext uri="{9D8B030D-6E8A-4147-A177-3AD203B41FA5}">
                      <a16:colId xmlns:a16="http://schemas.microsoft.com/office/drawing/2014/main" val="922080246"/>
                    </a:ext>
                  </a:extLst>
                </a:gridCol>
                <a:gridCol w="702007">
                  <a:extLst>
                    <a:ext uri="{9D8B030D-6E8A-4147-A177-3AD203B41FA5}">
                      <a16:colId xmlns:a16="http://schemas.microsoft.com/office/drawing/2014/main" val="3670023744"/>
                    </a:ext>
                  </a:extLst>
                </a:gridCol>
              </a:tblGrid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Approach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Glitch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288643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7117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7249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950142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Rule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40406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641818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Rule+Code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30400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631926"/>
                  </a:ext>
                </a:extLst>
              </a:tr>
            </a:tbl>
          </a:graphicData>
        </a:graphic>
      </p:graphicFrame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B57F8813-7D11-4F1D-87FF-B281A6507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71120"/>
              </p:ext>
            </p:extLst>
          </p:nvPr>
        </p:nvGraphicFramePr>
        <p:xfrm>
          <a:off x="4759385" y="5232985"/>
          <a:ext cx="2047525" cy="476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9">
                  <a:extLst>
                    <a:ext uri="{9D8B030D-6E8A-4147-A177-3AD203B41FA5}">
                      <a16:colId xmlns:a16="http://schemas.microsoft.com/office/drawing/2014/main" val="3897980425"/>
                    </a:ext>
                  </a:extLst>
                </a:gridCol>
                <a:gridCol w="643509">
                  <a:extLst>
                    <a:ext uri="{9D8B030D-6E8A-4147-A177-3AD203B41FA5}">
                      <a16:colId xmlns:a16="http://schemas.microsoft.com/office/drawing/2014/main" val="922080246"/>
                    </a:ext>
                  </a:extLst>
                </a:gridCol>
                <a:gridCol w="702007">
                  <a:extLst>
                    <a:ext uri="{9D8B030D-6E8A-4147-A177-3AD203B41FA5}">
                      <a16:colId xmlns:a16="http://schemas.microsoft.com/office/drawing/2014/main" val="3670023744"/>
                    </a:ext>
                  </a:extLst>
                </a:gridCol>
              </a:tblGrid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Glitch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288643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9501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00B5D39-65A2-4CAF-B66C-23DE6643D18D}"/>
              </a:ext>
            </a:extLst>
          </p:cNvPr>
          <p:cNvSpPr txBox="1"/>
          <p:nvPr/>
        </p:nvSpPr>
        <p:spPr>
          <a:xfrm>
            <a:off x="4759385" y="3275111"/>
            <a:ext cx="151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96E01-E1C5-4A92-ACE3-17A4908B85E8}"/>
              </a:ext>
            </a:extLst>
          </p:cNvPr>
          <p:cNvSpPr txBox="1"/>
          <p:nvPr/>
        </p:nvSpPr>
        <p:spPr>
          <a:xfrm>
            <a:off x="4759385" y="4925208"/>
            <a:ext cx="151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Dataset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BE0417-1FE0-4CBF-B07C-4063F076F40B}"/>
              </a:ext>
            </a:extLst>
          </p:cNvPr>
          <p:cNvSpPr txBox="1"/>
          <p:nvPr/>
        </p:nvSpPr>
        <p:spPr>
          <a:xfrm>
            <a:off x="704333" y="3275111"/>
            <a:ext cx="297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Data Augmentation Details</a:t>
            </a:r>
          </a:p>
        </p:txBody>
      </p:sp>
      <p:graphicFrame>
        <p:nvGraphicFramePr>
          <p:cNvPr id="33" name="Table 3">
            <a:extLst>
              <a:ext uri="{FF2B5EF4-FFF2-40B4-BE49-F238E27FC236}">
                <a16:creationId xmlns:a16="http://schemas.microsoft.com/office/drawing/2014/main" id="{032B699B-3CAC-40C0-B0A2-2D2040D40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6774"/>
              </p:ext>
            </p:extLst>
          </p:nvPr>
        </p:nvGraphicFramePr>
        <p:xfrm>
          <a:off x="7997624" y="3582888"/>
          <a:ext cx="2973138" cy="1600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074">
                  <a:extLst>
                    <a:ext uri="{9D8B030D-6E8A-4147-A177-3AD203B41FA5}">
                      <a16:colId xmlns:a16="http://schemas.microsoft.com/office/drawing/2014/main" val="3877807867"/>
                    </a:ext>
                  </a:extLst>
                </a:gridCol>
                <a:gridCol w="569828">
                  <a:extLst>
                    <a:ext uri="{9D8B030D-6E8A-4147-A177-3AD203B41FA5}">
                      <a16:colId xmlns:a16="http://schemas.microsoft.com/office/drawing/2014/main" val="1684941148"/>
                    </a:ext>
                  </a:extLst>
                </a:gridCol>
                <a:gridCol w="709118">
                  <a:extLst>
                    <a:ext uri="{9D8B030D-6E8A-4147-A177-3AD203B41FA5}">
                      <a16:colId xmlns:a16="http://schemas.microsoft.com/office/drawing/2014/main" val="983335292"/>
                    </a:ext>
                  </a:extLst>
                </a:gridCol>
                <a:gridCol w="709118">
                  <a:extLst>
                    <a:ext uri="{9D8B030D-6E8A-4147-A177-3AD203B41FA5}">
                      <a16:colId xmlns:a16="http://schemas.microsoft.com/office/drawing/2014/main" val="3605250917"/>
                    </a:ext>
                  </a:extLst>
                </a:gridCol>
              </a:tblGrid>
              <a:tr h="2286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 Type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Kernels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Activation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343148"/>
                  </a:ext>
                </a:extLst>
              </a:tr>
              <a:tr h="228625">
                <a:tc rowSpan="4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Convolutional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 x 3)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Norm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1~4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5412"/>
                  </a:ext>
                </a:extLst>
              </a:tr>
              <a:tr h="228625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5~6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096106"/>
                  </a:ext>
                </a:extLst>
              </a:tr>
              <a:tr h="228625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7~8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5457"/>
                  </a:ext>
                </a:extLst>
              </a:tr>
              <a:tr h="228625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9~10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75338"/>
                  </a:ext>
                </a:extLst>
              </a:tr>
              <a:tr h="2286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MaxPooling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11~15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481858"/>
                  </a:ext>
                </a:extLst>
              </a:tr>
              <a:tr h="2286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Fully Connected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16~19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721" marR="76721" marT="38361" marB="383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04295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BB3F266C-0406-4447-996D-45550F08B2CE}"/>
              </a:ext>
            </a:extLst>
          </p:cNvPr>
          <p:cNvSpPr txBox="1"/>
          <p:nvPr/>
        </p:nvSpPr>
        <p:spPr>
          <a:xfrm>
            <a:off x="7997627" y="3268021"/>
            <a:ext cx="151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</a:t>
            </a:r>
          </a:p>
        </p:txBody>
      </p:sp>
      <p:grpSp>
        <p:nvGrpSpPr>
          <p:cNvPr id="49" name="组合 3">
            <a:extLst>
              <a:ext uri="{FF2B5EF4-FFF2-40B4-BE49-F238E27FC236}">
                <a16:creationId xmlns:a16="http://schemas.microsoft.com/office/drawing/2014/main" id="{81E60076-FD82-4342-8621-3C8A269AFFCD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50" name="直接连接符 24">
              <a:extLst>
                <a:ext uri="{FF2B5EF4-FFF2-40B4-BE49-F238E27FC236}">
                  <a16:creationId xmlns:a16="http://schemas.microsoft.com/office/drawing/2014/main" id="{CD165D1D-3BBA-4CD6-8C38-87AC6DBF46D7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图片 4">
              <a:extLst>
                <a:ext uri="{FF2B5EF4-FFF2-40B4-BE49-F238E27FC236}">
                  <a16:creationId xmlns:a16="http://schemas.microsoft.com/office/drawing/2014/main" id="{C9DE6097-CED9-44C0-8565-80E0E7584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52" name="图片 5">
              <a:extLst>
                <a:ext uri="{FF2B5EF4-FFF2-40B4-BE49-F238E27FC236}">
                  <a16:creationId xmlns:a16="http://schemas.microsoft.com/office/drawing/2014/main" id="{12ADA3FF-4EA0-4487-9AAE-AC29B1150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DC6C3DD-4FFD-4FB3-A877-309F313E0B11}"/>
              </a:ext>
            </a:extLst>
          </p:cNvPr>
          <p:cNvSpPr/>
          <p:nvPr/>
        </p:nvSpPr>
        <p:spPr>
          <a:xfrm>
            <a:off x="1581484" y="4235099"/>
            <a:ext cx="1426230" cy="981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97568C-36E4-41AF-A56E-DE869CB146CE}"/>
              </a:ext>
            </a:extLst>
          </p:cNvPr>
          <p:cNvSpPr/>
          <p:nvPr/>
        </p:nvSpPr>
        <p:spPr>
          <a:xfrm>
            <a:off x="5749025" y="4004942"/>
            <a:ext cx="601399" cy="322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5A4158-D5C6-4209-9A8E-D4EC481502E4}"/>
              </a:ext>
            </a:extLst>
          </p:cNvPr>
          <p:cNvSpPr/>
          <p:nvPr/>
        </p:nvSpPr>
        <p:spPr>
          <a:xfrm>
            <a:off x="1581484" y="5176029"/>
            <a:ext cx="1426230" cy="756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6AA3FB-5463-4483-89FB-637C7EB7A14C}"/>
              </a:ext>
            </a:extLst>
          </p:cNvPr>
          <p:cNvSpPr/>
          <p:nvPr/>
        </p:nvSpPr>
        <p:spPr>
          <a:xfrm>
            <a:off x="5749025" y="4259242"/>
            <a:ext cx="601399" cy="322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2CF1AA3-0470-43FF-BD54-D4387C2C9C02}"/>
              </a:ext>
            </a:extLst>
          </p:cNvPr>
          <p:cNvSpPr/>
          <p:nvPr/>
        </p:nvSpPr>
        <p:spPr>
          <a:xfrm>
            <a:off x="5749024" y="3772087"/>
            <a:ext cx="601399" cy="322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22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5" grpId="0"/>
      <p:bldP spid="31" grpId="0"/>
      <p:bldP spid="32" grpId="0"/>
      <p:bldP spid="48" grpId="0"/>
      <p:bldP spid="6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Evaluation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D98392-4F88-42CE-B295-21990F24C14B}"/>
              </a:ext>
            </a:extLst>
          </p:cNvPr>
          <p:cNvSpPr txBox="1"/>
          <p:nvPr/>
        </p:nvSpPr>
        <p:spPr>
          <a:xfrm>
            <a:off x="704334" y="1214720"/>
            <a:ext cx="4132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Metrics (RQ1):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6943B1-C637-438F-9875-0B0768AC6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73371"/>
              </p:ext>
            </p:extLst>
          </p:nvPr>
        </p:nvGraphicFramePr>
        <p:xfrm>
          <a:off x="1029595" y="2962837"/>
          <a:ext cx="3807100" cy="166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47">
                  <a:extLst>
                    <a:ext uri="{9D8B030D-6E8A-4147-A177-3AD203B41FA5}">
                      <a16:colId xmlns:a16="http://schemas.microsoft.com/office/drawing/2014/main" val="3031445516"/>
                    </a:ext>
                  </a:extLst>
                </a:gridCol>
                <a:gridCol w="727215">
                  <a:extLst>
                    <a:ext uri="{9D8B030D-6E8A-4147-A177-3AD203B41FA5}">
                      <a16:colId xmlns:a16="http://schemas.microsoft.com/office/drawing/2014/main" val="3897980425"/>
                    </a:ext>
                  </a:extLst>
                </a:gridCol>
                <a:gridCol w="666614">
                  <a:extLst>
                    <a:ext uri="{9D8B030D-6E8A-4147-A177-3AD203B41FA5}">
                      <a16:colId xmlns:a16="http://schemas.microsoft.com/office/drawing/2014/main" val="922080246"/>
                    </a:ext>
                  </a:extLst>
                </a:gridCol>
                <a:gridCol w="727212">
                  <a:extLst>
                    <a:ext uri="{9D8B030D-6E8A-4147-A177-3AD203B41FA5}">
                      <a16:colId xmlns:a16="http://schemas.microsoft.com/office/drawing/2014/main" val="3670023744"/>
                    </a:ext>
                  </a:extLst>
                </a:gridCol>
                <a:gridCol w="727212">
                  <a:extLst>
                    <a:ext uri="{9D8B030D-6E8A-4147-A177-3AD203B41FA5}">
                      <a16:colId xmlns:a16="http://schemas.microsoft.com/office/drawing/2014/main" val="2190958127"/>
                    </a:ext>
                  </a:extLst>
                </a:gridCol>
              </a:tblGrid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Approach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288643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950142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Rule(R)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0.935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0.785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0.836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40406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Rule(F)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0.738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0.813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826797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Code+Rule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0.988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641818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Code+Rule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0.995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0.948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0.975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415210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 (GLIB)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0.998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6319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00B5D39-65A2-4CAF-B66C-23DE6643D18D}"/>
              </a:ext>
            </a:extLst>
          </p:cNvPr>
          <p:cNvSpPr txBox="1"/>
          <p:nvPr/>
        </p:nvSpPr>
        <p:spPr>
          <a:xfrm>
            <a:off x="1029595" y="2658004"/>
            <a:ext cx="180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</a:p>
        </p:txBody>
      </p:sp>
      <p:pic>
        <p:nvPicPr>
          <p:cNvPr id="14" name="Picture 13" descr="A picture containing text, indoor, different, colorful&#10;&#10;Description automatically generated">
            <a:extLst>
              <a:ext uri="{FF2B5EF4-FFF2-40B4-BE49-F238E27FC236}">
                <a16:creationId xmlns:a16="http://schemas.microsoft.com/office/drawing/2014/main" id="{C67749BA-7F12-4C58-858F-85F761BB11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1276"/>
            <a:ext cx="3771749" cy="372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DD11A0-FD86-4F55-A075-00563CC290DC}"/>
              </a:ext>
            </a:extLst>
          </p:cNvPr>
          <p:cNvSpPr txBox="1"/>
          <p:nvPr/>
        </p:nvSpPr>
        <p:spPr>
          <a:xfrm>
            <a:off x="6216501" y="1703849"/>
            <a:ext cx="166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images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72FEC-FB5C-4C57-A3A8-E2C56928F978}"/>
              </a:ext>
            </a:extLst>
          </p:cNvPr>
          <p:cNvSpPr txBox="1"/>
          <p:nvPr/>
        </p:nvSpPr>
        <p:spPr>
          <a:xfrm>
            <a:off x="8196060" y="1703849"/>
            <a:ext cx="166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abnormal samples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9BBDD5-4B9E-4B19-82DE-0CC1629AB685}"/>
              </a:ext>
            </a:extLst>
          </p:cNvPr>
          <p:cNvSpPr txBox="1"/>
          <p:nvPr/>
        </p:nvSpPr>
        <p:spPr>
          <a:xfrm>
            <a:off x="9947623" y="2253773"/>
            <a:ext cx="3080084" cy="234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repetition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B91A9B-A36D-4DC0-8A04-8A428554C493}"/>
              </a:ext>
            </a:extLst>
          </p:cNvPr>
          <p:cNvSpPr txBox="1"/>
          <p:nvPr/>
        </p:nvSpPr>
        <p:spPr>
          <a:xfrm>
            <a:off x="9947623" y="3183906"/>
            <a:ext cx="3080084" cy="234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abnormal color block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1A2C1-C34D-49E5-90C6-B052CFAFE797}"/>
              </a:ext>
            </a:extLst>
          </p:cNvPr>
          <p:cNvSpPr txBox="1"/>
          <p:nvPr/>
        </p:nvSpPr>
        <p:spPr>
          <a:xfrm>
            <a:off x="9867749" y="4098215"/>
            <a:ext cx="651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E87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mosaic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34273-3C01-444E-A243-563365916B40}"/>
              </a:ext>
            </a:extLst>
          </p:cNvPr>
          <p:cNvSpPr txBox="1"/>
          <p:nvPr/>
        </p:nvSpPr>
        <p:spPr>
          <a:xfrm>
            <a:off x="9866747" y="5102544"/>
            <a:ext cx="651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random noise</a:t>
            </a:r>
          </a:p>
        </p:txBody>
      </p:sp>
      <p:grpSp>
        <p:nvGrpSpPr>
          <p:cNvPr id="23" name="组合 3">
            <a:extLst>
              <a:ext uri="{FF2B5EF4-FFF2-40B4-BE49-F238E27FC236}">
                <a16:creationId xmlns:a16="http://schemas.microsoft.com/office/drawing/2014/main" id="{D79BC13A-3E4D-4B00-9F5F-115EA4707E83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3433101-A908-4D2E-BE92-82F6B619F34D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4">
              <a:extLst>
                <a:ext uri="{FF2B5EF4-FFF2-40B4-BE49-F238E27FC236}">
                  <a16:creationId xmlns:a16="http://schemas.microsoft.com/office/drawing/2014/main" id="{89A5A305-A39F-4AF0-9376-ACEF19339E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28" name="图片 5">
              <a:extLst>
                <a:ext uri="{FF2B5EF4-FFF2-40B4-BE49-F238E27FC236}">
                  <a16:creationId xmlns:a16="http://schemas.microsoft.com/office/drawing/2014/main" id="{765D1958-E539-462F-A2CA-734BDB9265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538EBF-8062-411A-803D-5F47BCED322C}"/>
              </a:ext>
            </a:extLst>
          </p:cNvPr>
          <p:cNvSpPr txBox="1"/>
          <p:nvPr/>
        </p:nvSpPr>
        <p:spPr>
          <a:xfrm>
            <a:off x="6094998" y="1291937"/>
            <a:ext cx="5392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adapted rule-based UI glitch generation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9C8D8A-288D-418D-BA88-0A81BA671F5C}"/>
              </a:ext>
            </a:extLst>
          </p:cNvPr>
          <p:cNvSpPr/>
          <p:nvPr/>
        </p:nvSpPr>
        <p:spPr>
          <a:xfrm>
            <a:off x="773271" y="4405992"/>
            <a:ext cx="4132361" cy="224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31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15" grpId="0"/>
      <p:bldP spid="16" grpId="0"/>
      <p:bldP spid="17" grpId="0"/>
      <p:bldP spid="18" grpId="0"/>
      <p:bldP spid="20" grpId="0"/>
      <p:bldP spid="21" grpId="0"/>
      <p:bldP spid="19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Evaluation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D98392-4F88-42CE-B295-21990F24C14B}"/>
              </a:ext>
            </a:extLst>
          </p:cNvPr>
          <p:cNvSpPr txBox="1"/>
          <p:nvPr/>
        </p:nvSpPr>
        <p:spPr>
          <a:xfrm>
            <a:off x="6910544" y="1308525"/>
            <a:ext cx="3422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Metrics (RQ2):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detected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confirmed issues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6943B1-C637-438F-9875-0B0768AC6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505971"/>
              </p:ext>
            </p:extLst>
          </p:nvPr>
        </p:nvGraphicFramePr>
        <p:xfrm>
          <a:off x="993500" y="2529700"/>
          <a:ext cx="5443393" cy="3574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960">
                  <a:extLst>
                    <a:ext uri="{9D8B030D-6E8A-4147-A177-3AD203B41FA5}">
                      <a16:colId xmlns:a16="http://schemas.microsoft.com/office/drawing/2014/main" val="3031445516"/>
                    </a:ext>
                  </a:extLst>
                </a:gridCol>
                <a:gridCol w="1039772">
                  <a:extLst>
                    <a:ext uri="{9D8B030D-6E8A-4147-A177-3AD203B41FA5}">
                      <a16:colId xmlns:a16="http://schemas.microsoft.com/office/drawing/2014/main" val="3897980425"/>
                    </a:ext>
                  </a:extLst>
                </a:gridCol>
                <a:gridCol w="951200">
                  <a:extLst>
                    <a:ext uri="{9D8B030D-6E8A-4147-A177-3AD203B41FA5}">
                      <a16:colId xmlns:a16="http://schemas.microsoft.com/office/drawing/2014/main" val="922080246"/>
                    </a:ext>
                  </a:extLst>
                </a:gridCol>
                <a:gridCol w="1215189">
                  <a:extLst>
                    <a:ext uri="{9D8B030D-6E8A-4147-A177-3AD203B41FA5}">
                      <a16:colId xmlns:a16="http://schemas.microsoft.com/office/drawing/2014/main" val="3670023744"/>
                    </a:ext>
                  </a:extLst>
                </a:gridCol>
                <a:gridCol w="866272">
                  <a:extLst>
                    <a:ext uri="{9D8B030D-6E8A-4147-A177-3AD203B41FA5}">
                      <a16:colId xmlns:a16="http://schemas.microsoft.com/office/drawing/2014/main" val="2190958127"/>
                    </a:ext>
                  </a:extLst>
                </a:gridCol>
              </a:tblGrid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Game Name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Game Category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 Active Users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Download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288643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Role-Playing</a:t>
                      </a:r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Official Web</a:t>
                      </a:r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300K+</a:t>
                      </a:r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50M+</a:t>
                      </a:r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950142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Chinese Ghost Story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Role-Playing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Official Web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50M+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40406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Ghost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Role-Playing</a:t>
                      </a:r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TapTap</a:t>
                      </a:r>
                      <a:endParaRPr lang="en-US" sz="9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100M+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641818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Revelation Mobile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Role-Playing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TapTap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10M+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631926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Love is Justice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Love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TapTap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5M+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7307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UNO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Store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5M+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877877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 Basketball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MOBA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Store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5M+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718251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Marvel Duel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TapTap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003005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Civilization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Simulation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Store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100k+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036440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Ghost World Chronicle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 Team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791165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Elysium Of Legends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 Team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243718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phase10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 Team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85951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Fpus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Shooting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 Team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769455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Absolute Acting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Simulation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 Team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9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6287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00B5D39-65A2-4CAF-B66C-23DE6643D18D}"/>
              </a:ext>
            </a:extLst>
          </p:cNvPr>
          <p:cNvSpPr txBox="1"/>
          <p:nvPr/>
        </p:nvSpPr>
        <p:spPr>
          <a:xfrm>
            <a:off x="993500" y="2224867"/>
            <a:ext cx="180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App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F5158-D0D4-498C-886E-EA54FB4FE601}"/>
              </a:ext>
            </a:extLst>
          </p:cNvPr>
          <p:cNvSpPr txBox="1"/>
          <p:nvPr/>
        </p:nvSpPr>
        <p:spPr>
          <a:xfrm>
            <a:off x="704336" y="1308525"/>
            <a:ext cx="3711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Setup (RQ2):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115AB29-82C2-4BB8-A328-DBB8D92A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23209"/>
              </p:ext>
            </p:extLst>
          </p:nvPr>
        </p:nvGraphicFramePr>
        <p:xfrm>
          <a:off x="6910544" y="2529700"/>
          <a:ext cx="4577121" cy="1191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564">
                  <a:extLst>
                    <a:ext uri="{9D8B030D-6E8A-4147-A177-3AD203B41FA5}">
                      <a16:colId xmlns:a16="http://schemas.microsoft.com/office/drawing/2014/main" val="3031445516"/>
                    </a:ext>
                  </a:extLst>
                </a:gridCol>
                <a:gridCol w="1203158">
                  <a:extLst>
                    <a:ext uri="{9D8B030D-6E8A-4147-A177-3AD203B41FA5}">
                      <a16:colId xmlns:a16="http://schemas.microsoft.com/office/drawing/2014/main" val="3897980425"/>
                    </a:ext>
                  </a:extLst>
                </a:gridCol>
                <a:gridCol w="1223210">
                  <a:extLst>
                    <a:ext uri="{9D8B030D-6E8A-4147-A177-3AD203B41FA5}">
                      <a16:colId xmlns:a16="http://schemas.microsoft.com/office/drawing/2014/main" val="922080246"/>
                    </a:ext>
                  </a:extLst>
                </a:gridCol>
                <a:gridCol w="1215189">
                  <a:extLst>
                    <a:ext uri="{9D8B030D-6E8A-4147-A177-3AD203B41FA5}">
                      <a16:colId xmlns:a16="http://schemas.microsoft.com/office/drawing/2014/main" val="3670023744"/>
                    </a:ext>
                  </a:extLst>
                </a:gridCol>
              </a:tblGrid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Platform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Rule(R)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Rule(F)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288643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950142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40406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641818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 (48 confirmed)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(28 confirmed)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 (17 confirmed)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63192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0E354A-F375-44E5-AE1B-6DBF24C8C6B7}"/>
              </a:ext>
            </a:extLst>
          </p:cNvPr>
          <p:cNvSpPr txBox="1"/>
          <p:nvPr/>
        </p:nvSpPr>
        <p:spPr>
          <a:xfrm>
            <a:off x="6910544" y="2224867"/>
            <a:ext cx="180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</a:p>
        </p:txBody>
      </p:sp>
      <p:grpSp>
        <p:nvGrpSpPr>
          <p:cNvPr id="10" name="组合 3">
            <a:extLst>
              <a:ext uri="{FF2B5EF4-FFF2-40B4-BE49-F238E27FC236}">
                <a16:creationId xmlns:a16="http://schemas.microsoft.com/office/drawing/2014/main" id="{74DF553F-570E-4879-8C91-A6A5439C03A6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11" name="直接连接符 24">
              <a:extLst>
                <a:ext uri="{FF2B5EF4-FFF2-40B4-BE49-F238E27FC236}">
                  <a16:creationId xmlns:a16="http://schemas.microsoft.com/office/drawing/2014/main" id="{552DCA15-108C-4DEE-A03D-1F948789A7F8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4">
              <a:extLst>
                <a:ext uri="{FF2B5EF4-FFF2-40B4-BE49-F238E27FC236}">
                  <a16:creationId xmlns:a16="http://schemas.microsoft.com/office/drawing/2014/main" id="{E60824B9-D288-4D0F-A935-2ABDC38975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13" name="图片 5">
              <a:extLst>
                <a:ext uri="{FF2B5EF4-FFF2-40B4-BE49-F238E27FC236}">
                  <a16:creationId xmlns:a16="http://schemas.microsoft.com/office/drawing/2014/main" id="{71BD6B43-AA8E-4259-8300-91953D94C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325EBD8-2098-46EE-ACCD-E971F953B701}"/>
              </a:ext>
            </a:extLst>
          </p:cNvPr>
          <p:cNvSpPr/>
          <p:nvPr/>
        </p:nvSpPr>
        <p:spPr>
          <a:xfrm>
            <a:off x="7812506" y="2529700"/>
            <a:ext cx="1307432" cy="1360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81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7" grpId="0"/>
      <p:bldP spid="9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Case Study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3F5158-D0D4-498C-886E-EA54FB4FE601}"/>
              </a:ext>
            </a:extLst>
          </p:cNvPr>
          <p:cNvSpPr txBox="1"/>
          <p:nvPr/>
        </p:nvSpPr>
        <p:spPr>
          <a:xfrm>
            <a:off x="704335" y="1308525"/>
            <a:ext cx="10783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Localize the UI glitch area: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Approach: Saliency Map (where 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input image)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D537BF-9779-4BA8-8435-281BD98F6822}"/>
                  </a:ext>
                </a:extLst>
              </p:cNvPr>
              <p:cNvSpPr txBox="1"/>
              <p:nvPr/>
            </p:nvSpPr>
            <p:spPr>
              <a:xfrm>
                <a:off x="1521994" y="1989553"/>
                <a:ext cx="2552750" cy="651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D537BF-9779-4BA8-8435-281BD98F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94" y="1989553"/>
                <a:ext cx="2552750" cy="6513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AECFF3-F84A-462E-BC34-AD30C3EA2B4C}"/>
                  </a:ext>
                </a:extLst>
              </p:cNvPr>
              <p:cNvSpPr txBox="1"/>
              <p:nvPr/>
            </p:nvSpPr>
            <p:spPr>
              <a:xfrm>
                <a:off x="5392153" y="2051461"/>
                <a:ext cx="60234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AECFF3-F84A-462E-BC34-AD30C3EA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53" y="2051461"/>
                <a:ext cx="602344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8BA611-3016-4327-B36F-EECD8F3584E4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4074744" y="2315251"/>
            <a:ext cx="13174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6C04F5-61E8-4640-8BE2-356DF6D50AA6}"/>
              </a:ext>
            </a:extLst>
          </p:cNvPr>
          <p:cNvSpPr txBox="1"/>
          <p:nvPr/>
        </p:nvSpPr>
        <p:spPr>
          <a:xfrm>
            <a:off x="704335" y="2703092"/>
            <a:ext cx="1078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47" name="组合 3">
            <a:extLst>
              <a:ext uri="{FF2B5EF4-FFF2-40B4-BE49-F238E27FC236}">
                <a16:creationId xmlns:a16="http://schemas.microsoft.com/office/drawing/2014/main" id="{614A1F64-ED24-4831-96C8-18A401DE0C78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48" name="直接连接符 24">
              <a:extLst>
                <a:ext uri="{FF2B5EF4-FFF2-40B4-BE49-F238E27FC236}">
                  <a16:creationId xmlns:a16="http://schemas.microsoft.com/office/drawing/2014/main" id="{33F6EF89-539B-4038-B320-F58230FFDD76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图片 4">
              <a:extLst>
                <a:ext uri="{FF2B5EF4-FFF2-40B4-BE49-F238E27FC236}">
                  <a16:creationId xmlns:a16="http://schemas.microsoft.com/office/drawing/2014/main" id="{CA60DA16-828F-473B-9EA7-1C704AD2E3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50" name="图片 5">
              <a:extLst>
                <a:ext uri="{FF2B5EF4-FFF2-40B4-BE49-F238E27FC236}">
                  <a16:creationId xmlns:a16="http://schemas.microsoft.com/office/drawing/2014/main" id="{73E7D4BF-880F-4EED-85B4-2716D1EFCC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A1B999-EA52-484D-9792-356255D810C3}"/>
              </a:ext>
            </a:extLst>
          </p:cNvPr>
          <p:cNvGrpSpPr/>
          <p:nvPr/>
        </p:nvGrpSpPr>
        <p:grpSpPr>
          <a:xfrm>
            <a:off x="1521994" y="3189760"/>
            <a:ext cx="8342661" cy="2775925"/>
            <a:chOff x="1521994" y="3189760"/>
            <a:chExt cx="8342661" cy="277592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F0B1817-5AAD-434D-8700-83B752577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994" y="3189760"/>
              <a:ext cx="2279985" cy="113999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BBE4B14-0748-4BA0-92DF-37807BAB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994" y="4825692"/>
              <a:ext cx="2279986" cy="1139993"/>
            </a:xfrm>
            <a:prstGeom prst="rect">
              <a:avLst/>
            </a:prstGeom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93B346-4A2E-4522-9E34-F8C2889CA833}"/>
                </a:ext>
              </a:extLst>
            </p:cNvPr>
            <p:cNvCxnSpPr>
              <a:stCxn id="60" idx="2"/>
              <a:endCxn id="61" idx="0"/>
            </p:cNvCxnSpPr>
            <p:nvPr/>
          </p:nvCxnSpPr>
          <p:spPr>
            <a:xfrm>
              <a:off x="2661987" y="4329753"/>
              <a:ext cx="0" cy="495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37FE71-ECD1-4827-8396-E85AD4E1D551}"/>
                </a:ext>
              </a:extLst>
            </p:cNvPr>
            <p:cNvCxnSpPr>
              <a:cxnSpLocks/>
              <a:stCxn id="65" idx="2"/>
              <a:endCxn id="66" idx="0"/>
            </p:cNvCxnSpPr>
            <p:nvPr/>
          </p:nvCxnSpPr>
          <p:spPr>
            <a:xfrm>
              <a:off x="5693323" y="4331872"/>
              <a:ext cx="1" cy="493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2D4172-77C2-4E8C-8D60-754339D3ECFF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8724661" y="4329754"/>
              <a:ext cx="0" cy="495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5" name="Picture 64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134C141A-BB1D-45FC-85E8-71595F5E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330" y="3191879"/>
              <a:ext cx="2279986" cy="1139993"/>
            </a:xfrm>
            <a:prstGeom prst="rect">
              <a:avLst/>
            </a:prstGeom>
          </p:spPr>
        </p:pic>
        <p:pic>
          <p:nvPicPr>
            <p:cNvPr id="66" name="Picture 65" descr="A picture containing star, outdoor object&#10;&#10;Description automatically generated">
              <a:extLst>
                <a:ext uri="{FF2B5EF4-FFF2-40B4-BE49-F238E27FC236}">
                  <a16:creationId xmlns:a16="http://schemas.microsoft.com/office/drawing/2014/main" id="{D24E5656-3093-47B2-8DC5-65939F677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330" y="4825691"/>
              <a:ext cx="2279987" cy="1139994"/>
            </a:xfrm>
            <a:prstGeom prst="rect">
              <a:avLst/>
            </a:prstGeom>
          </p:spPr>
        </p:pic>
        <p:pic>
          <p:nvPicPr>
            <p:cNvPr id="67" name="Picture 6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571AA8B5-D925-4AC1-8027-EED0C950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667" y="3189760"/>
              <a:ext cx="2279988" cy="113999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CE100B-A20D-4F0B-B2EF-CFD2EDF4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667" y="4825691"/>
              <a:ext cx="2279988" cy="113999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D7B7B-F20B-4929-89D7-976D6790C7ED}"/>
              </a:ext>
            </a:extLst>
          </p:cNvPr>
          <p:cNvGrpSpPr/>
          <p:nvPr/>
        </p:nvGrpSpPr>
        <p:grpSpPr>
          <a:xfrm>
            <a:off x="5822901" y="3816529"/>
            <a:ext cx="4041754" cy="2145145"/>
            <a:chOff x="5822901" y="3816529"/>
            <a:chExt cx="4041754" cy="214514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87C8BA-FC49-4BF5-9966-4DC70B5C5662}"/>
                </a:ext>
              </a:extLst>
            </p:cNvPr>
            <p:cNvSpPr/>
            <p:nvPr/>
          </p:nvSpPr>
          <p:spPr>
            <a:xfrm>
              <a:off x="5823284" y="3850105"/>
              <a:ext cx="421104" cy="4796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972A26-39BB-4956-9C31-7BA6F408041B}"/>
                </a:ext>
              </a:extLst>
            </p:cNvPr>
            <p:cNvSpPr/>
            <p:nvPr/>
          </p:nvSpPr>
          <p:spPr>
            <a:xfrm>
              <a:off x="5822901" y="5482026"/>
              <a:ext cx="421104" cy="4796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24FE90-01D5-443C-B273-6351E122E1D3}"/>
                </a:ext>
              </a:extLst>
            </p:cNvPr>
            <p:cNvSpPr/>
            <p:nvPr/>
          </p:nvSpPr>
          <p:spPr>
            <a:xfrm>
              <a:off x="7682166" y="3816529"/>
              <a:ext cx="421104" cy="4796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9EE88C-1488-4418-959B-2E2CE790D745}"/>
                </a:ext>
              </a:extLst>
            </p:cNvPr>
            <p:cNvSpPr/>
            <p:nvPr/>
          </p:nvSpPr>
          <p:spPr>
            <a:xfrm>
              <a:off x="9119937" y="3816529"/>
              <a:ext cx="744718" cy="480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386EEB-7F56-4471-B207-8C3754FB3966}"/>
                </a:ext>
              </a:extLst>
            </p:cNvPr>
            <p:cNvSpPr/>
            <p:nvPr/>
          </p:nvSpPr>
          <p:spPr>
            <a:xfrm>
              <a:off x="7682166" y="5477649"/>
              <a:ext cx="421104" cy="4796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94F3EE-FE93-4D4E-AEEE-DCBC5E316E84}"/>
                </a:ext>
              </a:extLst>
            </p:cNvPr>
            <p:cNvSpPr/>
            <p:nvPr/>
          </p:nvSpPr>
          <p:spPr>
            <a:xfrm>
              <a:off x="9119937" y="5450845"/>
              <a:ext cx="744718" cy="480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856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9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Contribution and Conclusion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组合 3">
            <a:extLst>
              <a:ext uri="{FF2B5EF4-FFF2-40B4-BE49-F238E27FC236}">
                <a16:creationId xmlns:a16="http://schemas.microsoft.com/office/drawing/2014/main" id="{614A1F64-ED24-4831-96C8-18A401DE0C78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48" name="直接连接符 24">
              <a:extLst>
                <a:ext uri="{FF2B5EF4-FFF2-40B4-BE49-F238E27FC236}">
                  <a16:creationId xmlns:a16="http://schemas.microsoft.com/office/drawing/2014/main" id="{33F6EF89-539B-4038-B320-F58230FFDD76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图片 4">
              <a:extLst>
                <a:ext uri="{FF2B5EF4-FFF2-40B4-BE49-F238E27FC236}">
                  <a16:creationId xmlns:a16="http://schemas.microsoft.com/office/drawing/2014/main" id="{CA60DA16-828F-473B-9EA7-1C704AD2E3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50" name="图片 5">
              <a:extLst>
                <a:ext uri="{FF2B5EF4-FFF2-40B4-BE49-F238E27FC236}">
                  <a16:creationId xmlns:a16="http://schemas.microsoft.com/office/drawing/2014/main" id="{73E7D4BF-880F-4EED-85B4-2716D1EFCC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A95D6-4C14-5F44-93DE-A2471BACF93B}"/>
              </a:ext>
            </a:extLst>
          </p:cNvPr>
          <p:cNvSpPr/>
          <p:nvPr/>
        </p:nvSpPr>
        <p:spPr>
          <a:xfrm>
            <a:off x="806824" y="1317773"/>
            <a:ext cx="5289175" cy="1411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Systematically investigate UI glitches and propose a framework for solving UI issues in real-world graphically-rich apps.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C040382-849B-E64F-8FAC-5678A94F2AC3}"/>
              </a:ext>
            </a:extLst>
          </p:cNvPr>
          <p:cNvSpPr/>
          <p:nvPr/>
        </p:nvSpPr>
        <p:spPr>
          <a:xfrm>
            <a:off x="6198490" y="1322255"/>
            <a:ext cx="5289175" cy="1411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a large-scale dataset of UI glitchy screenshots and release the data for follow-up studies.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7A79ABB-6581-0F49-A364-411042B7770C}"/>
              </a:ext>
            </a:extLst>
          </p:cNvPr>
          <p:cNvSpPr/>
          <p:nvPr/>
        </p:nvSpPr>
        <p:spPr>
          <a:xfrm>
            <a:off x="806824" y="2841774"/>
            <a:ext cx="5289174" cy="1411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Propose a code-based data augmentation approach that can be applied in real-world game testing tasks and guide developers to find and fix the bugs.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65E48A8-23AF-1A45-8932-A13A86ECEC43}"/>
              </a:ext>
            </a:extLst>
          </p:cNvPr>
          <p:cNvSpPr/>
          <p:nvPr/>
        </p:nvSpPr>
        <p:spPr>
          <a:xfrm>
            <a:off x="6198489" y="2841774"/>
            <a:ext cx="5289175" cy="1411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Propose a CNN-based model for detecting images with UI display issues, and leverage saliency maps to localize the glitch region in the UI.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D83C0-A1E6-E14C-90CB-1A8CC388C4BF}"/>
              </a:ext>
            </a:extLst>
          </p:cNvPr>
          <p:cNvSpPr txBox="1"/>
          <p:nvPr/>
        </p:nvSpPr>
        <p:spPr>
          <a:xfrm>
            <a:off x="806824" y="4562797"/>
            <a:ext cx="1068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approach, GLIB, is powerful for detecting UI glitches in graphically-rich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glitches are different from other UI display issues, they are common and versatile on graphically-rich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evaluations on more than 20 real-world games demonstrate the effectiveness of our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Finding: Data containing representative features can boost the performance of DL models.</a:t>
            </a:r>
          </a:p>
        </p:txBody>
      </p:sp>
    </p:spTree>
    <p:extLst>
      <p:ext uri="{BB962C8B-B14F-4D97-AF65-F5344CB8AC3E}">
        <p14:creationId xmlns:p14="http://schemas.microsoft.com/office/powerpoint/2010/main" val="8914380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Testing Graphically-Rich Apps is Crucial Today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AE72FF-93DE-47E9-9311-12ACFA1AF113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组合 3">
            <a:extLst>
              <a:ext uri="{FF2B5EF4-FFF2-40B4-BE49-F238E27FC236}">
                <a16:creationId xmlns:a16="http://schemas.microsoft.com/office/drawing/2014/main" id="{69F2D43B-3523-4B19-AEE8-49F90125A22D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37" name="直接连接符 24">
              <a:extLst>
                <a:ext uri="{FF2B5EF4-FFF2-40B4-BE49-F238E27FC236}">
                  <a16:creationId xmlns:a16="http://schemas.microsoft.com/office/drawing/2014/main" id="{1DBC1DBA-662D-464A-8A0C-82632C1C94A3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4">
              <a:extLst>
                <a:ext uri="{FF2B5EF4-FFF2-40B4-BE49-F238E27FC236}">
                  <a16:creationId xmlns:a16="http://schemas.microsoft.com/office/drawing/2014/main" id="{AF332AF5-2C84-4AFE-803E-FE3098861F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39" name="图片 5">
              <a:extLst>
                <a:ext uri="{FF2B5EF4-FFF2-40B4-BE49-F238E27FC236}">
                  <a16:creationId xmlns:a16="http://schemas.microsoft.com/office/drawing/2014/main" id="{03A78321-BEFC-4E15-8AF8-C10A27CB73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pic>
        <p:nvPicPr>
          <p:cNvPr id="13" name="Picture 12" descr="Inside of a car&#10;&#10;Description automatically generated with low confidence">
            <a:extLst>
              <a:ext uri="{FF2B5EF4-FFF2-40B4-BE49-F238E27FC236}">
                <a16:creationId xmlns:a16="http://schemas.microsoft.com/office/drawing/2014/main" id="{A7B200FD-EA7B-4F1E-A57D-65F0800177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78"/>
          <a:stretch/>
        </p:blipFill>
        <p:spPr>
          <a:xfrm>
            <a:off x="1540042" y="3296278"/>
            <a:ext cx="3146210" cy="1573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43309-133E-4644-86EA-345FCCA17BB5}"/>
              </a:ext>
            </a:extLst>
          </p:cNvPr>
          <p:cNvSpPr txBox="1"/>
          <p:nvPr/>
        </p:nvSpPr>
        <p:spPr>
          <a:xfrm>
            <a:off x="1540042" y="1301051"/>
            <a:ext cx="3146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Simulators &amp; Sensors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FA3189B-644F-498B-BEA3-72E41D21D0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42" y="1731738"/>
            <a:ext cx="3146210" cy="15234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882119-195C-4768-918B-7BCFC184B461}"/>
              </a:ext>
            </a:extLst>
          </p:cNvPr>
          <p:cNvSpPr txBox="1"/>
          <p:nvPr/>
        </p:nvSpPr>
        <p:spPr>
          <a:xfrm>
            <a:off x="6627341" y="1304257"/>
            <a:ext cx="3017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43" name="Picture 42" descr="Graphical user interface&#10;&#10;Description automatically generated">
            <a:extLst>
              <a:ext uri="{FF2B5EF4-FFF2-40B4-BE49-F238E27FC236}">
                <a16:creationId xmlns:a16="http://schemas.microsoft.com/office/drawing/2014/main" id="{F17C9D9B-3BCA-440F-A028-C330408299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40" y="1731249"/>
            <a:ext cx="3146210" cy="152342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4FD3B4A-C5C5-4325-8D3B-90A176960070}"/>
              </a:ext>
            </a:extLst>
          </p:cNvPr>
          <p:cNvGrpSpPr/>
          <p:nvPr/>
        </p:nvGrpSpPr>
        <p:grpSpPr>
          <a:xfrm>
            <a:off x="1540043" y="5646368"/>
            <a:ext cx="8543071" cy="448036"/>
            <a:chOff x="704336" y="5146647"/>
            <a:chExt cx="7985297" cy="44803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064FC4-3285-403C-9AD3-968B3A3E90BF}"/>
                </a:ext>
              </a:extLst>
            </p:cNvPr>
            <p:cNvSpPr/>
            <p:nvPr/>
          </p:nvSpPr>
          <p:spPr>
            <a:xfrm>
              <a:off x="704336" y="5146647"/>
              <a:ext cx="7695945" cy="44803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3ED647-6ED7-416D-B461-EE2B980E9CA0}"/>
                </a:ext>
              </a:extLst>
            </p:cNvPr>
            <p:cNvSpPr/>
            <p:nvPr/>
          </p:nvSpPr>
          <p:spPr>
            <a:xfrm>
              <a:off x="878305" y="5221966"/>
              <a:ext cx="505327" cy="30629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034995-6954-4B2A-AC12-E5092532AA9C}"/>
                </a:ext>
              </a:extLst>
            </p:cNvPr>
            <p:cNvSpPr txBox="1"/>
            <p:nvPr/>
          </p:nvSpPr>
          <p:spPr>
            <a:xfrm>
              <a:off x="1540042" y="5175058"/>
              <a:ext cx="7149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interface (UI) testing for graphically-rich apps is in need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880F9D8-A49B-46B6-803A-85B352F64C6F}"/>
              </a:ext>
            </a:extLst>
          </p:cNvPr>
          <p:cNvSpPr txBox="1"/>
          <p:nvPr/>
        </p:nvSpPr>
        <p:spPr>
          <a:xfrm>
            <a:off x="1540042" y="4993395"/>
            <a:ext cx="3146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Testing for Safety</a:t>
            </a:r>
          </a:p>
        </p:txBody>
      </p:sp>
      <p:pic>
        <p:nvPicPr>
          <p:cNvPr id="57" name="Picture 56" descr="Screenshot of a video game&#10;&#10;Description automatically generated">
            <a:extLst>
              <a:ext uri="{FF2B5EF4-FFF2-40B4-BE49-F238E27FC236}">
                <a16:creationId xmlns:a16="http://schemas.microsoft.com/office/drawing/2014/main" id="{9B407721-915E-4747-8FBB-D49011130D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40" y="3296278"/>
            <a:ext cx="3146210" cy="157310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C68D634-690D-4080-8B73-531CB6923CE5}"/>
              </a:ext>
            </a:extLst>
          </p:cNvPr>
          <p:cNvSpPr txBox="1"/>
          <p:nvPr/>
        </p:nvSpPr>
        <p:spPr>
          <a:xfrm>
            <a:off x="6627340" y="4993395"/>
            <a:ext cx="3146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Testing for Quality</a:t>
            </a:r>
          </a:p>
        </p:txBody>
      </p:sp>
    </p:spTree>
    <p:extLst>
      <p:ext uri="{BB962C8B-B14F-4D97-AF65-F5344CB8AC3E}">
        <p14:creationId xmlns:p14="http://schemas.microsoft.com/office/powerpoint/2010/main" val="3838043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  <p:bldP spid="51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Game UI Testing is Different from Other App Testing</a:t>
            </a:r>
          </a:p>
        </p:txBody>
      </p:sp>
      <p:pic>
        <p:nvPicPr>
          <p:cNvPr id="20" name="Picture 1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507A87E-D38E-48BE-ADE8-BB4AFB9CA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23" y="3283333"/>
            <a:ext cx="2599234" cy="129961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AE72FF-93DE-47E9-9311-12ACFA1AF113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组合 3">
            <a:extLst>
              <a:ext uri="{FF2B5EF4-FFF2-40B4-BE49-F238E27FC236}">
                <a16:creationId xmlns:a16="http://schemas.microsoft.com/office/drawing/2014/main" id="{69F2D43B-3523-4B19-AEE8-49F90125A22D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37" name="直接连接符 24">
              <a:extLst>
                <a:ext uri="{FF2B5EF4-FFF2-40B4-BE49-F238E27FC236}">
                  <a16:creationId xmlns:a16="http://schemas.microsoft.com/office/drawing/2014/main" id="{1DBC1DBA-662D-464A-8A0C-82632C1C94A3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4">
              <a:extLst>
                <a:ext uri="{FF2B5EF4-FFF2-40B4-BE49-F238E27FC236}">
                  <a16:creationId xmlns:a16="http://schemas.microsoft.com/office/drawing/2014/main" id="{AF332AF5-2C84-4AFE-803E-FE3098861F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39" name="图片 5">
              <a:extLst>
                <a:ext uri="{FF2B5EF4-FFF2-40B4-BE49-F238E27FC236}">
                  <a16:creationId xmlns:a16="http://schemas.microsoft.com/office/drawing/2014/main" id="{03A78321-BEFC-4E15-8AF8-C10A27CB73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00E73D4-E79F-4578-A38B-A922AAF91051}"/>
              </a:ext>
            </a:extLst>
          </p:cNvPr>
          <p:cNvSpPr txBox="1"/>
          <p:nvPr/>
        </p:nvSpPr>
        <p:spPr>
          <a:xfrm>
            <a:off x="6003625" y="1280281"/>
            <a:ext cx="539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UI Glitches in Games are Severe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4F7A47-4F2E-45C2-BFF8-BDC67F8CFEB0}"/>
              </a:ext>
            </a:extLst>
          </p:cNvPr>
          <p:cNvSpPr txBox="1"/>
          <p:nvPr/>
        </p:nvSpPr>
        <p:spPr>
          <a:xfrm>
            <a:off x="8841659" y="4763781"/>
            <a:ext cx="2878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issues in other apps</a:t>
            </a:r>
          </a:p>
        </p:txBody>
      </p:sp>
      <p:pic>
        <p:nvPicPr>
          <p:cNvPr id="45" name="图片 2">
            <a:extLst>
              <a:ext uri="{FF2B5EF4-FFF2-40B4-BE49-F238E27FC236}">
                <a16:creationId xmlns:a16="http://schemas.microsoft.com/office/drawing/2014/main" id="{23F1CEE5-8DAE-4678-AE57-774E82E7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13" y="1718235"/>
            <a:ext cx="2606344" cy="146569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5182D94-801A-4F85-B42C-7402236E82CE}"/>
              </a:ext>
            </a:extLst>
          </p:cNvPr>
          <p:cNvSpPr txBox="1"/>
          <p:nvPr/>
        </p:nvSpPr>
        <p:spPr>
          <a:xfrm>
            <a:off x="6093113" y="4763781"/>
            <a:ext cx="260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glitches in game apps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83286-7D3D-4E95-8E02-E8D7DA922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5970" y="3283332"/>
            <a:ext cx="1591766" cy="12996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9F21F3C-0338-462F-B99E-A9CEA93ABFA8}"/>
              </a:ext>
            </a:extLst>
          </p:cNvPr>
          <p:cNvSpPr txBox="1"/>
          <p:nvPr/>
        </p:nvSpPr>
        <p:spPr>
          <a:xfrm>
            <a:off x="704335" y="1301051"/>
            <a:ext cx="51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UI Glitches are Common Mobile Game Issues</a:t>
            </a:r>
          </a:p>
        </p:txBody>
      </p:sp>
      <p:pic>
        <p:nvPicPr>
          <p:cNvPr id="48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40465DA3-2844-455A-B394-065CF67B0C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7" y="1730127"/>
            <a:ext cx="2203919" cy="1469279"/>
          </a:xfrm>
          <a:prstGeom prst="rect">
            <a:avLst/>
          </a:prstGeom>
        </p:spPr>
      </p:pic>
      <p:pic>
        <p:nvPicPr>
          <p:cNvPr id="49" name="Picture 48" descr="Chart, sunburst chart&#10;&#10;Description automatically generated">
            <a:extLst>
              <a:ext uri="{FF2B5EF4-FFF2-40B4-BE49-F238E27FC236}">
                <a16:creationId xmlns:a16="http://schemas.microsoft.com/office/drawing/2014/main" id="{CDB455BA-F2E4-4E93-870D-B7B9309482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62" y="1734704"/>
            <a:ext cx="2352400" cy="1464702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82022F-4732-48E9-85AF-A137B5D0B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31" y="1723109"/>
            <a:ext cx="2252924" cy="146013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0C81A27-B30D-4B71-B57E-6E33149BD933}"/>
              </a:ext>
            </a:extLst>
          </p:cNvPr>
          <p:cNvSpPr txBox="1"/>
          <p:nvPr/>
        </p:nvSpPr>
        <p:spPr>
          <a:xfrm>
            <a:off x="865802" y="3489318"/>
            <a:ext cx="416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Most UI Glitches are Not Crash-Inducing</a:t>
            </a:r>
          </a:p>
        </p:txBody>
      </p:sp>
      <p:pic>
        <p:nvPicPr>
          <p:cNvPr id="51" name="Picture 5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9EAA7F-4A48-41F3-B7DA-41D495A1A3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t="1393" r="37649" b="2090"/>
          <a:stretch/>
        </p:blipFill>
        <p:spPr>
          <a:xfrm>
            <a:off x="2399295" y="3902499"/>
            <a:ext cx="1097239" cy="2208135"/>
          </a:xfrm>
          <a:prstGeom prst="rect">
            <a:avLst/>
          </a:prstGeom>
        </p:spPr>
      </p:pic>
      <p:sp>
        <p:nvSpPr>
          <p:cNvPr id="52" name="Cross 51">
            <a:extLst>
              <a:ext uri="{FF2B5EF4-FFF2-40B4-BE49-F238E27FC236}">
                <a16:creationId xmlns:a16="http://schemas.microsoft.com/office/drawing/2014/main" id="{766CA50A-5DBE-4987-9090-C2D037DF1BA6}"/>
              </a:ext>
            </a:extLst>
          </p:cNvPr>
          <p:cNvSpPr/>
          <p:nvPr/>
        </p:nvSpPr>
        <p:spPr>
          <a:xfrm rot="2700000">
            <a:off x="2170276" y="4150080"/>
            <a:ext cx="1565956" cy="1565956"/>
          </a:xfrm>
          <a:prstGeom prst="plus">
            <a:avLst>
              <a:gd name="adj" fmla="val 487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A47FE9-A1C9-4BE4-A143-69FB0880F5CF}"/>
              </a:ext>
            </a:extLst>
          </p:cNvPr>
          <p:cNvGrpSpPr/>
          <p:nvPr/>
        </p:nvGrpSpPr>
        <p:grpSpPr>
          <a:xfrm>
            <a:off x="4613893" y="5539108"/>
            <a:ext cx="9402191" cy="448036"/>
            <a:chOff x="704335" y="5146647"/>
            <a:chExt cx="9402191" cy="44803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3D10D6-38E0-42A3-9ED1-0CE6578F8AF2}"/>
                </a:ext>
              </a:extLst>
            </p:cNvPr>
            <p:cNvSpPr/>
            <p:nvPr/>
          </p:nvSpPr>
          <p:spPr>
            <a:xfrm>
              <a:off x="704335" y="5146647"/>
              <a:ext cx="6975246" cy="44803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73E3EC5-1C04-45FB-AE6D-AB329647C3CD}"/>
                </a:ext>
              </a:extLst>
            </p:cNvPr>
            <p:cNvSpPr/>
            <p:nvPr/>
          </p:nvSpPr>
          <p:spPr>
            <a:xfrm>
              <a:off x="878305" y="5221966"/>
              <a:ext cx="505327" cy="30629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B31F0C7-D3F5-47B5-BBB5-50250B5F227C}"/>
                </a:ext>
              </a:extLst>
            </p:cNvPr>
            <p:cNvSpPr txBox="1"/>
            <p:nvPr/>
          </p:nvSpPr>
          <p:spPr>
            <a:xfrm>
              <a:off x="1540042" y="5175058"/>
              <a:ext cx="856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glitch detection is required for game 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902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3" grpId="0"/>
      <p:bldP spid="46" grpId="0"/>
      <p:bldP spid="47" grpId="0"/>
      <p:bldP spid="50" grpId="0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Existing Testing Work Cannot Handle Game UI Glitches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AE72FF-93DE-47E9-9311-12ACFA1AF113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组合 3">
            <a:extLst>
              <a:ext uri="{FF2B5EF4-FFF2-40B4-BE49-F238E27FC236}">
                <a16:creationId xmlns:a16="http://schemas.microsoft.com/office/drawing/2014/main" id="{36F9D499-B7E5-4D9A-B2C6-D709F7017ABE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30" name="直接连接符 24">
              <a:extLst>
                <a:ext uri="{FF2B5EF4-FFF2-40B4-BE49-F238E27FC236}">
                  <a16:creationId xmlns:a16="http://schemas.microsoft.com/office/drawing/2014/main" id="{2DB33148-E458-4BB2-9654-0AE3536D6DD6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4">
              <a:extLst>
                <a:ext uri="{FF2B5EF4-FFF2-40B4-BE49-F238E27FC236}">
                  <a16:creationId xmlns:a16="http://schemas.microsoft.com/office/drawing/2014/main" id="{13DB5696-C561-4E20-8A58-3C16966186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32" name="图片 5">
              <a:extLst>
                <a:ext uri="{FF2B5EF4-FFF2-40B4-BE49-F238E27FC236}">
                  <a16:creationId xmlns:a16="http://schemas.microsoft.com/office/drawing/2014/main" id="{E5443955-585B-4F1C-8BDD-757F73E287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2128F44-7EB8-4A40-A474-16B423EFC0E1}"/>
              </a:ext>
            </a:extLst>
          </p:cNvPr>
          <p:cNvSpPr txBox="1"/>
          <p:nvPr/>
        </p:nvSpPr>
        <p:spPr>
          <a:xfrm>
            <a:off x="704335" y="1273668"/>
            <a:ext cx="981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UI Testing Architecture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E54668-2488-4C3E-AEE6-A1B283EE713A}"/>
              </a:ext>
            </a:extLst>
          </p:cNvPr>
          <p:cNvGrpSpPr/>
          <p:nvPr/>
        </p:nvGrpSpPr>
        <p:grpSpPr>
          <a:xfrm>
            <a:off x="2393047" y="1791015"/>
            <a:ext cx="5831284" cy="433338"/>
            <a:chOff x="1248033" y="2073856"/>
            <a:chExt cx="5831284" cy="4333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54E059-BC28-4BA0-A2FD-D6F63B66385A}"/>
                </a:ext>
              </a:extLst>
            </p:cNvPr>
            <p:cNvSpPr txBox="1"/>
            <p:nvPr/>
          </p:nvSpPr>
          <p:spPr>
            <a:xfrm>
              <a:off x="1248033" y="2194639"/>
              <a:ext cx="575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Wuji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79076D6-55E9-4BBD-B17C-DB3A0829B3A5}"/>
                </a:ext>
              </a:extLst>
            </p:cNvPr>
            <p:cNvCxnSpPr/>
            <p:nvPr/>
          </p:nvCxnSpPr>
          <p:spPr>
            <a:xfrm>
              <a:off x="1823652" y="2357676"/>
              <a:ext cx="7290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63C945-8C87-4811-ADEE-762DA7B36681}"/>
                </a:ext>
              </a:extLst>
            </p:cNvPr>
            <p:cNvSpPr txBox="1"/>
            <p:nvPr/>
          </p:nvSpPr>
          <p:spPr>
            <a:xfrm>
              <a:off x="1801514" y="2073856"/>
              <a:ext cx="766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Generate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4AC45F-5D10-49CA-8175-8609F7057669}"/>
                </a:ext>
              </a:extLst>
            </p:cNvPr>
            <p:cNvSpPr txBox="1"/>
            <p:nvPr/>
          </p:nvSpPr>
          <p:spPr>
            <a:xfrm>
              <a:off x="2592346" y="2194639"/>
              <a:ext cx="11015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Cases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4926576-80F6-451E-8937-4B1451F3DC56}"/>
                </a:ext>
              </a:extLst>
            </p:cNvPr>
            <p:cNvCxnSpPr>
              <a:cxnSpLocks/>
            </p:cNvCxnSpPr>
            <p:nvPr/>
          </p:nvCxnSpPr>
          <p:spPr>
            <a:xfrm>
              <a:off x="3690905" y="2357676"/>
              <a:ext cx="9058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3FD3A6-21C2-4EB6-A2DE-30E2B1E57CBB}"/>
                </a:ext>
              </a:extLst>
            </p:cNvPr>
            <p:cNvSpPr txBox="1"/>
            <p:nvPr/>
          </p:nvSpPr>
          <p:spPr>
            <a:xfrm>
              <a:off x="3668767" y="2073856"/>
              <a:ext cx="9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App execute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10E912-C786-456A-AEE5-5C5806EF3332}"/>
                </a:ext>
              </a:extLst>
            </p:cNvPr>
            <p:cNvSpPr txBox="1"/>
            <p:nvPr/>
          </p:nvSpPr>
          <p:spPr>
            <a:xfrm>
              <a:off x="4610730" y="2194639"/>
              <a:ext cx="790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Crash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BD79084-6FCC-4057-954F-16D4ED670C3E}"/>
                </a:ext>
              </a:extLst>
            </p:cNvPr>
            <p:cNvCxnSpPr>
              <a:cxnSpLocks/>
            </p:cNvCxnSpPr>
            <p:nvPr/>
          </p:nvCxnSpPr>
          <p:spPr>
            <a:xfrm>
              <a:off x="5345974" y="2357676"/>
              <a:ext cx="9058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54A2C8B-545C-4691-ADE0-7B7E9A131FCD}"/>
                </a:ext>
              </a:extLst>
            </p:cNvPr>
            <p:cNvSpPr txBox="1"/>
            <p:nvPr/>
          </p:nvSpPr>
          <p:spPr>
            <a:xfrm>
              <a:off x="5323836" y="2073856"/>
              <a:ext cx="9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Report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BDB9FF-2788-48D2-B737-29D5C40FB0CA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rot="5400000" flipH="1" flipV="1">
              <a:off x="3821443" y="72076"/>
              <a:ext cx="144740" cy="4715940"/>
            </a:xfrm>
            <a:prstGeom prst="bentConnector4">
              <a:avLst>
                <a:gd name="adj1" fmla="val -157938"/>
                <a:gd name="adj2" fmla="val 8947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BDF2B0-87D2-4EDA-97EC-3DCE6EE38CDF}"/>
                </a:ext>
              </a:extLst>
            </p:cNvPr>
            <p:cNvSpPr txBox="1"/>
            <p:nvPr/>
          </p:nvSpPr>
          <p:spPr>
            <a:xfrm>
              <a:off x="6288485" y="2199417"/>
              <a:ext cx="790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Bugs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D4C078E-0FEC-4336-8BB4-F4B0EEAFF569}"/>
              </a:ext>
            </a:extLst>
          </p:cNvPr>
          <p:cNvSpPr txBox="1"/>
          <p:nvPr/>
        </p:nvSpPr>
        <p:spPr>
          <a:xfrm>
            <a:off x="704335" y="2687154"/>
            <a:ext cx="6454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detect those Non-crash-inducing bugs such as UI glitches?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46D850-2BA0-FA40-828C-5CF58D60B8C9}"/>
              </a:ext>
            </a:extLst>
          </p:cNvPr>
          <p:cNvGrpSpPr/>
          <p:nvPr/>
        </p:nvGrpSpPr>
        <p:grpSpPr>
          <a:xfrm>
            <a:off x="1080908" y="3116794"/>
            <a:ext cx="5830445" cy="1516527"/>
            <a:chOff x="1080908" y="3116794"/>
            <a:chExt cx="5830445" cy="15165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0CD922-A2E5-A34C-9F93-2D8B167B3F2C}"/>
                </a:ext>
              </a:extLst>
            </p:cNvPr>
            <p:cNvGrpSpPr/>
            <p:nvPr/>
          </p:nvGrpSpPr>
          <p:grpSpPr>
            <a:xfrm>
              <a:off x="1080908" y="3137041"/>
              <a:ext cx="5830445" cy="1496280"/>
              <a:chOff x="1080908" y="3137041"/>
              <a:chExt cx="5830445" cy="1496280"/>
            </a:xfrm>
          </p:grpSpPr>
          <p:pic>
            <p:nvPicPr>
              <p:cNvPr id="48" name="Picture 47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9E845E9E-EDF0-40DF-A3DF-1CAF73D42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0915" y="3928102"/>
                <a:ext cx="1410438" cy="705219"/>
              </a:xfrm>
              <a:prstGeom prst="rect">
                <a:avLst/>
              </a:prstGeom>
            </p:spPr>
          </p:pic>
          <p:pic>
            <p:nvPicPr>
              <p:cNvPr id="51" name="Picture 5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4FE61691-5B85-4E53-AC08-16483534A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0915" y="3137041"/>
                <a:ext cx="1410438" cy="705219"/>
              </a:xfrm>
              <a:prstGeom prst="rect">
                <a:avLst/>
              </a:prstGeom>
            </p:spPr>
          </p:pic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3ADF555-0AF2-41A0-82BB-18151043D154}"/>
                  </a:ext>
                </a:extLst>
              </p:cNvPr>
              <p:cNvGrpSpPr/>
              <p:nvPr/>
            </p:nvGrpSpPr>
            <p:grpSpPr>
              <a:xfrm>
                <a:off x="1080908" y="3599213"/>
                <a:ext cx="3731240" cy="527893"/>
                <a:chOff x="3694445" y="4853296"/>
                <a:chExt cx="2374079" cy="527893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B3EF31D-6AE0-4F58-88EA-F94404019499}"/>
                    </a:ext>
                  </a:extLst>
                </p:cNvPr>
                <p:cNvSpPr/>
                <p:nvPr/>
              </p:nvSpPr>
              <p:spPr>
                <a:xfrm>
                  <a:off x="3694445" y="4853296"/>
                  <a:ext cx="2374079" cy="527893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A8A6DC6-3B0C-458B-9339-AB5A7B1CB193}"/>
                    </a:ext>
                  </a:extLst>
                </p:cNvPr>
                <p:cNvSpPr txBox="1"/>
                <p:nvPr/>
              </p:nvSpPr>
              <p:spPr>
                <a:xfrm>
                  <a:off x="3694445" y="4926862"/>
                  <a:ext cx="23740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Feature-based game UI test oracle </a:t>
                  </a:r>
                </a:p>
              </p:txBody>
            </p:sp>
          </p:grpSp>
        </p:grp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B0CBC53A-7AA0-FC40-A6EE-29897CA87280}"/>
                </a:ext>
              </a:extLst>
            </p:cNvPr>
            <p:cNvSpPr/>
            <p:nvPr/>
          </p:nvSpPr>
          <p:spPr>
            <a:xfrm>
              <a:off x="5051388" y="3116794"/>
              <a:ext cx="210286" cy="1516527"/>
            </a:xfrm>
            <a:prstGeom prst="leftBrace">
              <a:avLst>
                <a:gd name="adj1" fmla="val 51910"/>
                <a:gd name="adj2" fmla="val 50000"/>
              </a:avLst>
            </a:prstGeom>
            <a:ln w="127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197ABE-A58C-6E47-BB08-8A29DACBD25E}"/>
              </a:ext>
            </a:extLst>
          </p:cNvPr>
          <p:cNvGrpSpPr/>
          <p:nvPr/>
        </p:nvGrpSpPr>
        <p:grpSpPr>
          <a:xfrm>
            <a:off x="6062311" y="3137041"/>
            <a:ext cx="5048781" cy="1496281"/>
            <a:chOff x="6062311" y="3137041"/>
            <a:chExt cx="5048781" cy="14962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41DDF2-EBC5-CF4C-91C9-90E8007BEF5D}"/>
                </a:ext>
              </a:extLst>
            </p:cNvPr>
            <p:cNvGrpSpPr/>
            <p:nvPr/>
          </p:nvGrpSpPr>
          <p:grpSpPr>
            <a:xfrm>
              <a:off x="6062311" y="3137041"/>
              <a:ext cx="5048781" cy="1297842"/>
              <a:chOff x="6062311" y="3137041"/>
              <a:chExt cx="5048781" cy="129784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B08B9C-245C-4495-8E63-1926E66F2ED3}"/>
                  </a:ext>
                </a:extLst>
              </p:cNvPr>
              <p:cNvSpPr txBox="1"/>
              <p:nvPr/>
            </p:nvSpPr>
            <p:spPr>
              <a:xfrm>
                <a:off x="9715786" y="4127106"/>
                <a:ext cx="13953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Normal Images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8DB8FAE-5069-4088-93EC-28C37D0D15A8}"/>
                  </a:ext>
                </a:extLst>
              </p:cNvPr>
              <p:cNvSpPr txBox="1"/>
              <p:nvPr/>
            </p:nvSpPr>
            <p:spPr>
              <a:xfrm>
                <a:off x="9715786" y="3335762"/>
                <a:ext cx="13953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UI glitch images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5D154C4-A592-BC4E-A6EF-A966E73791FB}"/>
                  </a:ext>
                </a:extLst>
              </p:cNvPr>
              <p:cNvSpPr/>
              <p:nvPr/>
            </p:nvSpPr>
            <p:spPr>
              <a:xfrm>
                <a:off x="6062311" y="3137041"/>
                <a:ext cx="849042" cy="70521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1957589-DBD9-584B-87A6-8E6AF33E017F}"/>
                  </a:ext>
                </a:extLst>
              </p:cNvPr>
              <p:cNvCxnSpPr>
                <a:cxnSpLocks/>
                <a:stCxn id="4" idx="3"/>
                <a:endCxn id="52" idx="1"/>
              </p:cNvCxnSpPr>
              <p:nvPr/>
            </p:nvCxnSpPr>
            <p:spPr>
              <a:xfrm>
                <a:off x="6911353" y="3489651"/>
                <a:ext cx="2804433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8BDF2DA-EF48-2F44-9833-5EDA741C8ED7}"/>
                  </a:ext>
                </a:extLst>
              </p:cNvPr>
              <p:cNvCxnSpPr>
                <a:cxnSpLocks/>
                <a:stCxn id="48" idx="3"/>
                <a:endCxn id="49" idx="1"/>
              </p:cNvCxnSpPr>
              <p:nvPr/>
            </p:nvCxnSpPr>
            <p:spPr>
              <a:xfrm>
                <a:off x="6911353" y="4280712"/>
                <a:ext cx="2804433" cy="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0CF7191-D44A-6B44-AF88-0E48FEC877B4}"/>
                </a:ext>
              </a:extLst>
            </p:cNvPr>
            <p:cNvSpPr/>
            <p:nvPr/>
          </p:nvSpPr>
          <p:spPr>
            <a:xfrm>
              <a:off x="7398250" y="3137042"/>
              <a:ext cx="1745750" cy="149628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Feature extraction + Decision making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619B7C0-9CC5-4045-A6CB-619ED2773CA4}"/>
              </a:ext>
            </a:extLst>
          </p:cNvPr>
          <p:cNvSpPr txBox="1"/>
          <p:nvPr/>
        </p:nvSpPr>
        <p:spPr>
          <a:xfrm>
            <a:off x="704335" y="4813779"/>
            <a:ext cx="539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extract features and make reliable decisions? </a:t>
            </a:r>
          </a:p>
        </p:txBody>
      </p:sp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ECF87D6-251C-7042-8192-6992384EA3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125" y="5152333"/>
            <a:ext cx="3915206" cy="13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20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CNNs are Powerful for Visual Understanding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080A9-D709-4F4D-9AB0-C16F948B4A76}"/>
              </a:ext>
            </a:extLst>
          </p:cNvPr>
          <p:cNvGrpSpPr/>
          <p:nvPr/>
        </p:nvGrpSpPr>
        <p:grpSpPr>
          <a:xfrm>
            <a:off x="805872" y="1530824"/>
            <a:ext cx="1794553" cy="1794555"/>
            <a:chOff x="1094096" y="2144974"/>
            <a:chExt cx="2152932" cy="21529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E68540-D71F-4B83-9182-BCA3334521BB}"/>
                </a:ext>
              </a:extLst>
            </p:cNvPr>
            <p:cNvSpPr/>
            <p:nvPr/>
          </p:nvSpPr>
          <p:spPr>
            <a:xfrm>
              <a:off x="1094096" y="2144974"/>
              <a:ext cx="2152932" cy="21529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CB529AA3-CA87-4331-9946-BE32C91919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4571" y="2653355"/>
              <a:ext cx="2152933" cy="1136173"/>
            </a:xfrm>
            <a:prstGeom prst="curvedConnector3">
              <a:avLst>
                <a:gd name="adj1" fmla="val 5633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C9CD05-9068-43F0-8E46-CA557DF1AE0A}"/>
                </a:ext>
              </a:extLst>
            </p:cNvPr>
            <p:cNvSpPr/>
            <p:nvPr/>
          </p:nvSpPr>
          <p:spPr>
            <a:xfrm>
              <a:off x="1817427" y="2608997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0CB016-243E-4889-ABE7-D85772D29DEA}"/>
                </a:ext>
              </a:extLst>
            </p:cNvPr>
            <p:cNvSpPr/>
            <p:nvPr/>
          </p:nvSpPr>
          <p:spPr>
            <a:xfrm>
              <a:off x="2108579" y="2553269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71FE0D-36CA-4E08-BF99-4E016508E77F}"/>
                </a:ext>
              </a:extLst>
            </p:cNvPr>
            <p:cNvSpPr/>
            <p:nvPr/>
          </p:nvSpPr>
          <p:spPr>
            <a:xfrm>
              <a:off x="1895902" y="2855225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6326B6-30DD-406D-80DB-C3A0C745D8FA}"/>
                </a:ext>
              </a:extLst>
            </p:cNvPr>
            <p:cNvSpPr/>
            <p:nvPr/>
          </p:nvSpPr>
          <p:spPr>
            <a:xfrm>
              <a:off x="2245057" y="2788693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481220-1149-44EB-BCBD-328C973E7B29}"/>
                </a:ext>
              </a:extLst>
            </p:cNvPr>
            <p:cNvSpPr/>
            <p:nvPr/>
          </p:nvSpPr>
          <p:spPr>
            <a:xfrm>
              <a:off x="2092657" y="3182203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FE38CF5-518B-4793-91BD-8AF8D8A99ED1}"/>
                </a:ext>
              </a:extLst>
            </p:cNvPr>
            <p:cNvSpPr/>
            <p:nvPr/>
          </p:nvSpPr>
          <p:spPr>
            <a:xfrm>
              <a:off x="1521726" y="3333466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E674B87-4C47-4269-BC38-1FE3A49552BE}"/>
                </a:ext>
              </a:extLst>
            </p:cNvPr>
            <p:cNvSpPr/>
            <p:nvPr/>
          </p:nvSpPr>
          <p:spPr>
            <a:xfrm>
              <a:off x="1544472" y="3022979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A8406A8-12DA-4C7D-A36B-9F2D079500DC}"/>
                </a:ext>
              </a:extLst>
            </p:cNvPr>
            <p:cNvSpPr/>
            <p:nvPr/>
          </p:nvSpPr>
          <p:spPr>
            <a:xfrm>
              <a:off x="1865194" y="3086669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096677-D6B1-4A8D-BD8B-976E26322AC3}"/>
                </a:ext>
              </a:extLst>
            </p:cNvPr>
            <p:cNvSpPr/>
            <p:nvPr/>
          </p:nvSpPr>
          <p:spPr>
            <a:xfrm>
              <a:off x="1972102" y="2325095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37DBC25-931C-43A0-925E-02BD1970E592}"/>
                </a:ext>
              </a:extLst>
            </p:cNvPr>
            <p:cNvSpPr/>
            <p:nvPr/>
          </p:nvSpPr>
          <p:spPr>
            <a:xfrm>
              <a:off x="1285165" y="3045725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56B18D-5791-409E-9B50-C516A4A3BB7A}"/>
                </a:ext>
              </a:extLst>
            </p:cNvPr>
            <p:cNvSpPr/>
            <p:nvPr/>
          </p:nvSpPr>
          <p:spPr>
            <a:xfrm>
              <a:off x="1817427" y="3236793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17FAD7-F7D7-4BD6-A089-43F02463855A}"/>
                </a:ext>
              </a:extLst>
            </p:cNvPr>
            <p:cNvSpPr/>
            <p:nvPr/>
          </p:nvSpPr>
          <p:spPr>
            <a:xfrm>
              <a:off x="2429301" y="2601036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0D59E19-1DD9-469A-B8E6-B1FF396C7423}"/>
                </a:ext>
              </a:extLst>
            </p:cNvPr>
            <p:cNvSpPr/>
            <p:nvPr/>
          </p:nvSpPr>
          <p:spPr>
            <a:xfrm>
              <a:off x="1640006" y="2746613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C861F89-F635-4F80-8949-EE870946B0F5}"/>
                </a:ext>
              </a:extLst>
            </p:cNvPr>
            <p:cNvSpPr/>
            <p:nvPr/>
          </p:nvSpPr>
          <p:spPr>
            <a:xfrm>
              <a:off x="1924335" y="2688609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0FB34DB-B54B-40B8-B2D3-FF2C372CB53C}"/>
                </a:ext>
              </a:extLst>
            </p:cNvPr>
            <p:cNvSpPr/>
            <p:nvPr/>
          </p:nvSpPr>
          <p:spPr>
            <a:xfrm>
              <a:off x="1942531" y="3070746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5274D05-8056-4147-956A-34445D0D49B1}"/>
                </a:ext>
              </a:extLst>
            </p:cNvPr>
            <p:cNvSpPr/>
            <p:nvPr/>
          </p:nvSpPr>
          <p:spPr>
            <a:xfrm>
              <a:off x="2197290" y="2863186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F6715F2-5511-4349-8FFE-D8B7818A6F56}"/>
                </a:ext>
              </a:extLst>
            </p:cNvPr>
            <p:cNvSpPr/>
            <p:nvPr/>
          </p:nvSpPr>
          <p:spPr>
            <a:xfrm>
              <a:off x="1343169" y="4119348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355A874-B70F-45D3-AC02-BCF3943480A1}"/>
                </a:ext>
              </a:extLst>
            </p:cNvPr>
            <p:cNvSpPr/>
            <p:nvPr/>
          </p:nvSpPr>
          <p:spPr>
            <a:xfrm>
              <a:off x="1352267" y="3889612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A7907C-59DF-48B7-A01F-6CB476929BDD}"/>
                </a:ext>
              </a:extLst>
            </p:cNvPr>
            <p:cNvSpPr/>
            <p:nvPr/>
          </p:nvSpPr>
          <p:spPr>
            <a:xfrm>
              <a:off x="1285162" y="3631444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EB70A0E-D952-4B04-9A26-8775C0C1AF3F}"/>
                </a:ext>
              </a:extLst>
            </p:cNvPr>
            <p:cNvSpPr/>
            <p:nvPr/>
          </p:nvSpPr>
          <p:spPr>
            <a:xfrm>
              <a:off x="1205551" y="3410805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9142AB-56A3-45ED-9D7A-E72DDF95B144}"/>
                </a:ext>
              </a:extLst>
            </p:cNvPr>
            <p:cNvSpPr/>
            <p:nvPr/>
          </p:nvSpPr>
          <p:spPr>
            <a:xfrm>
              <a:off x="1610437" y="3568891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F1E970-4862-4B6F-B932-DF73F2A72C1E}"/>
                </a:ext>
              </a:extLst>
            </p:cNvPr>
            <p:cNvSpPr/>
            <p:nvPr/>
          </p:nvSpPr>
          <p:spPr>
            <a:xfrm>
              <a:off x="2470245" y="2347415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EEB269A-FB21-423B-A810-151B6EDB77B0}"/>
                </a:ext>
              </a:extLst>
            </p:cNvPr>
            <p:cNvSpPr/>
            <p:nvPr/>
          </p:nvSpPr>
          <p:spPr>
            <a:xfrm>
              <a:off x="1940257" y="3029803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5FD3FB8-CE29-4636-BE39-EB47E3E7D11B}"/>
                </a:ext>
              </a:extLst>
            </p:cNvPr>
            <p:cNvSpPr/>
            <p:nvPr/>
          </p:nvSpPr>
          <p:spPr>
            <a:xfrm>
              <a:off x="2092657" y="3182203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9546106-F15F-446D-8AB0-FB1B2DA8FB54}"/>
                </a:ext>
              </a:extLst>
            </p:cNvPr>
            <p:cNvSpPr/>
            <p:nvPr/>
          </p:nvSpPr>
          <p:spPr>
            <a:xfrm>
              <a:off x="2326944" y="3004781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B0C41F-1A98-4C2D-928E-711C7FA1EEB2}"/>
                </a:ext>
              </a:extLst>
            </p:cNvPr>
            <p:cNvSpPr/>
            <p:nvPr/>
          </p:nvSpPr>
          <p:spPr>
            <a:xfrm>
              <a:off x="1407994" y="2813714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DB1BF43-8503-4C89-BD19-34DAE4CC450E}"/>
                </a:ext>
              </a:extLst>
            </p:cNvPr>
            <p:cNvSpPr/>
            <p:nvPr/>
          </p:nvSpPr>
          <p:spPr>
            <a:xfrm>
              <a:off x="1304499" y="3240205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5A47C2-A770-49B7-A08D-3532D1291FE1}"/>
                </a:ext>
              </a:extLst>
            </p:cNvPr>
            <p:cNvSpPr/>
            <p:nvPr/>
          </p:nvSpPr>
          <p:spPr>
            <a:xfrm>
              <a:off x="1467135" y="3517712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08CCDC2-09E8-44DB-9998-BB1F29657963}"/>
                </a:ext>
              </a:extLst>
            </p:cNvPr>
            <p:cNvSpPr/>
            <p:nvPr/>
          </p:nvSpPr>
          <p:spPr>
            <a:xfrm>
              <a:off x="1511490" y="2490719"/>
              <a:ext cx="95534" cy="9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77628A6-624B-4815-9CAE-57AD1BBE3AA2}"/>
                </a:ext>
              </a:extLst>
            </p:cNvPr>
            <p:cNvSpPr/>
            <p:nvPr/>
          </p:nvSpPr>
          <p:spPr>
            <a:xfrm>
              <a:off x="2149522" y="3444353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EA85BD2-66DE-4B88-9381-89A47DF3C811}"/>
                </a:ext>
              </a:extLst>
            </p:cNvPr>
            <p:cNvSpPr/>
            <p:nvPr/>
          </p:nvSpPr>
          <p:spPr>
            <a:xfrm>
              <a:off x="1809466" y="3816822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ED61F2A-2DD2-4EF9-993A-33D10A206728}"/>
                </a:ext>
              </a:extLst>
            </p:cNvPr>
            <p:cNvSpPr/>
            <p:nvPr/>
          </p:nvSpPr>
          <p:spPr>
            <a:xfrm>
              <a:off x="2108579" y="3591068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00DDBF0-6371-4757-97E2-5CF79BB83FA8}"/>
                </a:ext>
              </a:extLst>
            </p:cNvPr>
            <p:cNvSpPr/>
            <p:nvPr/>
          </p:nvSpPr>
          <p:spPr>
            <a:xfrm>
              <a:off x="2634018" y="3195851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7A6ADBD-40E6-42EE-ACF4-1095316F1B8C}"/>
                </a:ext>
              </a:extLst>
            </p:cNvPr>
            <p:cNvSpPr/>
            <p:nvPr/>
          </p:nvSpPr>
          <p:spPr>
            <a:xfrm>
              <a:off x="2802342" y="2762535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9516B06-C0CE-48AD-981F-B5BF96F61FCC}"/>
                </a:ext>
              </a:extLst>
            </p:cNvPr>
            <p:cNvSpPr/>
            <p:nvPr/>
          </p:nvSpPr>
          <p:spPr>
            <a:xfrm>
              <a:off x="2424751" y="3284560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7ACBD56-D91A-4B00-A790-15E7E0ACA32A}"/>
                </a:ext>
              </a:extLst>
            </p:cNvPr>
            <p:cNvSpPr/>
            <p:nvPr/>
          </p:nvSpPr>
          <p:spPr>
            <a:xfrm>
              <a:off x="2383808" y="3553538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69209F4-73D5-4089-8929-DE931FD8C305}"/>
                </a:ext>
              </a:extLst>
            </p:cNvPr>
            <p:cNvSpPr/>
            <p:nvPr/>
          </p:nvSpPr>
          <p:spPr>
            <a:xfrm>
              <a:off x="2301922" y="3596753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A0CE38C-6AD1-4B3C-AE0F-F3841B329C4D}"/>
                </a:ext>
              </a:extLst>
            </p:cNvPr>
            <p:cNvSpPr/>
            <p:nvPr/>
          </p:nvSpPr>
          <p:spPr>
            <a:xfrm>
              <a:off x="2292824" y="3789527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384E9D-5F57-407E-BC50-D56BC89563E9}"/>
                </a:ext>
              </a:extLst>
            </p:cNvPr>
            <p:cNvSpPr/>
            <p:nvPr/>
          </p:nvSpPr>
          <p:spPr>
            <a:xfrm>
              <a:off x="2479342" y="3693993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D4A996C-B8AD-4DD2-BD74-226B6FB01A43}"/>
                </a:ext>
              </a:extLst>
            </p:cNvPr>
            <p:cNvSpPr/>
            <p:nvPr/>
          </p:nvSpPr>
          <p:spPr>
            <a:xfrm>
              <a:off x="2019869" y="4035472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F6B3E2A-435D-4B45-88BE-8253D4D35AC7}"/>
                </a:ext>
              </a:extLst>
            </p:cNvPr>
            <p:cNvSpPr/>
            <p:nvPr/>
          </p:nvSpPr>
          <p:spPr>
            <a:xfrm>
              <a:off x="2605583" y="3444353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469E44-E5E9-4397-B635-86DC0318CBE5}"/>
                </a:ext>
              </a:extLst>
            </p:cNvPr>
            <p:cNvSpPr/>
            <p:nvPr/>
          </p:nvSpPr>
          <p:spPr>
            <a:xfrm>
              <a:off x="2871718" y="3018997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5F6A9B-D19C-4ED8-8AAF-2BD02658F380}"/>
                </a:ext>
              </a:extLst>
            </p:cNvPr>
            <p:cNvSpPr/>
            <p:nvPr/>
          </p:nvSpPr>
          <p:spPr>
            <a:xfrm>
              <a:off x="2877970" y="3664425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80C9DD5-F80A-4931-942B-055A6F662E9E}"/>
                </a:ext>
              </a:extLst>
            </p:cNvPr>
            <p:cNvSpPr/>
            <p:nvPr/>
          </p:nvSpPr>
          <p:spPr>
            <a:xfrm>
              <a:off x="2470245" y="3949887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D24605-D2A9-4621-8A3C-B0AF17E6549D}"/>
                </a:ext>
              </a:extLst>
            </p:cNvPr>
            <p:cNvSpPr/>
            <p:nvPr/>
          </p:nvSpPr>
          <p:spPr>
            <a:xfrm>
              <a:off x="2454322" y="3749153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9AB4C6-AA06-4B6F-9CC5-F7819951F335}"/>
                </a:ext>
              </a:extLst>
            </p:cNvPr>
            <p:cNvSpPr/>
            <p:nvPr/>
          </p:nvSpPr>
          <p:spPr>
            <a:xfrm>
              <a:off x="2673825" y="3712192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593D52F-2530-4E0C-8196-7F11BF82EFF2}"/>
                </a:ext>
              </a:extLst>
            </p:cNvPr>
            <p:cNvSpPr/>
            <p:nvPr/>
          </p:nvSpPr>
          <p:spPr>
            <a:xfrm>
              <a:off x="2809165" y="3385211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30F9477-7E19-4DDE-ADF3-6C8CE465FB43}"/>
                </a:ext>
              </a:extLst>
            </p:cNvPr>
            <p:cNvSpPr/>
            <p:nvPr/>
          </p:nvSpPr>
          <p:spPr>
            <a:xfrm>
              <a:off x="2715903" y="3029803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32903C9-4EA7-4F70-97A8-FF4D1EA1E33A}"/>
                </a:ext>
              </a:extLst>
            </p:cNvPr>
            <p:cNvSpPr/>
            <p:nvPr/>
          </p:nvSpPr>
          <p:spPr>
            <a:xfrm>
              <a:off x="2823951" y="3601305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D1ED918-2401-4579-8A93-52152477E7CA}"/>
                </a:ext>
              </a:extLst>
            </p:cNvPr>
            <p:cNvSpPr/>
            <p:nvPr/>
          </p:nvSpPr>
          <p:spPr>
            <a:xfrm>
              <a:off x="2728416" y="3492120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AD24904-07C6-46C3-921B-B0E1B4599B45}"/>
                </a:ext>
              </a:extLst>
            </p:cNvPr>
            <p:cNvSpPr/>
            <p:nvPr/>
          </p:nvSpPr>
          <p:spPr>
            <a:xfrm>
              <a:off x="2776182" y="3834737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6DC13C6-C223-4B4D-A2B9-4D9D1D76CA3D}"/>
                </a:ext>
              </a:extLst>
            </p:cNvPr>
            <p:cNvSpPr/>
            <p:nvPr/>
          </p:nvSpPr>
          <p:spPr>
            <a:xfrm>
              <a:off x="2919485" y="3193572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09EA493-E363-4C8F-AC97-E1853E224C67}"/>
                </a:ext>
              </a:extLst>
            </p:cNvPr>
            <p:cNvSpPr/>
            <p:nvPr/>
          </p:nvSpPr>
          <p:spPr>
            <a:xfrm>
              <a:off x="2349689" y="4110249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982C780-0698-44FB-8485-A0C06571C2FA}"/>
                </a:ext>
              </a:extLst>
            </p:cNvPr>
            <p:cNvSpPr/>
            <p:nvPr/>
          </p:nvSpPr>
          <p:spPr>
            <a:xfrm>
              <a:off x="2183641" y="4007039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F8FEF-D6C3-4953-A0FA-49989EAB2DB8}"/>
                </a:ext>
              </a:extLst>
            </p:cNvPr>
            <p:cNvSpPr/>
            <p:nvPr/>
          </p:nvSpPr>
          <p:spPr>
            <a:xfrm>
              <a:off x="1801505" y="4076699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7BE536D-545D-4308-B90F-17CF4CA1DBAD}"/>
                </a:ext>
              </a:extLst>
            </p:cNvPr>
            <p:cNvSpPr/>
            <p:nvPr/>
          </p:nvSpPr>
          <p:spPr>
            <a:xfrm>
              <a:off x="3044589" y="3422178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3D7A319-7CE9-4599-9BBF-460B73EBDB5A}"/>
                </a:ext>
              </a:extLst>
            </p:cNvPr>
            <p:cNvSpPr/>
            <p:nvPr/>
          </p:nvSpPr>
          <p:spPr>
            <a:xfrm>
              <a:off x="2632882" y="4007039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9DE88CB-953A-445F-987B-AB021ABCD02F}"/>
                </a:ext>
              </a:extLst>
            </p:cNvPr>
            <p:cNvSpPr/>
            <p:nvPr/>
          </p:nvSpPr>
          <p:spPr>
            <a:xfrm>
              <a:off x="3053120" y="2934269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FD13C1-41C5-495E-A962-7EC895904B0A}"/>
                </a:ext>
              </a:extLst>
            </p:cNvPr>
            <p:cNvSpPr/>
            <p:nvPr/>
          </p:nvSpPr>
          <p:spPr>
            <a:xfrm>
              <a:off x="2606722" y="3901553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E0722E1-A513-441E-9066-515E00798E88}"/>
                </a:ext>
              </a:extLst>
            </p:cNvPr>
            <p:cNvSpPr/>
            <p:nvPr/>
          </p:nvSpPr>
          <p:spPr>
            <a:xfrm>
              <a:off x="2920623" y="2402005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BDEF11E-7B36-4866-ACD2-C00065603893}"/>
                </a:ext>
              </a:extLst>
            </p:cNvPr>
            <p:cNvSpPr/>
            <p:nvPr/>
          </p:nvSpPr>
          <p:spPr>
            <a:xfrm>
              <a:off x="2759122" y="4053953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4D74F4C-437B-4DD9-B2E8-AFD1363D1339}"/>
                </a:ext>
              </a:extLst>
            </p:cNvPr>
            <p:cNvSpPr/>
            <p:nvPr/>
          </p:nvSpPr>
          <p:spPr>
            <a:xfrm>
              <a:off x="2955311" y="2838735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3B09A02-31CC-4EE5-8DB5-80EF9B2A972F}"/>
                </a:ext>
              </a:extLst>
            </p:cNvPr>
            <p:cNvSpPr/>
            <p:nvPr/>
          </p:nvSpPr>
          <p:spPr>
            <a:xfrm>
              <a:off x="2993411" y="3933397"/>
              <a:ext cx="95534" cy="9553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A dog ly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9BB0CC62-5FC3-4B35-B3E2-CE54DD890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 r="15739"/>
          <a:stretch/>
        </p:blipFill>
        <p:spPr>
          <a:xfrm>
            <a:off x="3609332" y="1691846"/>
            <a:ext cx="1338267" cy="1012257"/>
          </a:xfrm>
          <a:prstGeom prst="rect">
            <a:avLst/>
          </a:prstGeom>
        </p:spPr>
      </p:pic>
      <p:pic>
        <p:nvPicPr>
          <p:cNvPr id="96" name="Picture 95" descr="A picture containing cat, white, mammal, domestic cat&#10;&#10;Description automatically generated">
            <a:extLst>
              <a:ext uri="{FF2B5EF4-FFF2-40B4-BE49-F238E27FC236}">
                <a16:creationId xmlns:a16="http://schemas.microsoft.com/office/drawing/2014/main" id="{4C130066-09EB-4112-8FD7-452ACA6513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7" r="11329"/>
          <a:stretch/>
        </p:blipFill>
        <p:spPr>
          <a:xfrm>
            <a:off x="3609333" y="2960568"/>
            <a:ext cx="1338266" cy="1047919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4B5EB411-D0D9-4A4B-B984-FC899ACC174E}"/>
              </a:ext>
            </a:extLst>
          </p:cNvPr>
          <p:cNvSpPr/>
          <p:nvPr/>
        </p:nvSpPr>
        <p:spPr>
          <a:xfrm>
            <a:off x="5240741" y="214790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2D37B77-6274-498A-8B70-A9877A6526A6}"/>
              </a:ext>
            </a:extLst>
          </p:cNvPr>
          <p:cNvSpPr/>
          <p:nvPr/>
        </p:nvSpPr>
        <p:spPr>
          <a:xfrm>
            <a:off x="5893438" y="1609959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C335FAE-ED3C-47A4-A846-23A9BCBCB89C}"/>
              </a:ext>
            </a:extLst>
          </p:cNvPr>
          <p:cNvSpPr/>
          <p:nvPr/>
        </p:nvSpPr>
        <p:spPr>
          <a:xfrm>
            <a:off x="5893437" y="1873818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61C8780-AAC2-4C85-B00F-1E964BF13D5F}"/>
              </a:ext>
            </a:extLst>
          </p:cNvPr>
          <p:cNvSpPr/>
          <p:nvPr/>
        </p:nvSpPr>
        <p:spPr>
          <a:xfrm>
            <a:off x="5893437" y="2147908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1730BBA-9F17-43D2-A0E0-4F7EAF30CD7A}"/>
              </a:ext>
            </a:extLst>
          </p:cNvPr>
          <p:cNvSpPr/>
          <p:nvPr/>
        </p:nvSpPr>
        <p:spPr>
          <a:xfrm>
            <a:off x="5893436" y="2410058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AE2C99D-0B63-43B9-BDDF-D2FA131D9574}"/>
              </a:ext>
            </a:extLst>
          </p:cNvPr>
          <p:cNvSpPr/>
          <p:nvPr/>
        </p:nvSpPr>
        <p:spPr>
          <a:xfrm>
            <a:off x="5893435" y="2667659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F13199-A5A8-4EF3-8513-0BF6B0C685BE}"/>
              </a:ext>
            </a:extLst>
          </p:cNvPr>
          <p:cNvSpPr/>
          <p:nvPr/>
        </p:nvSpPr>
        <p:spPr>
          <a:xfrm>
            <a:off x="6578163" y="1612232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853E4E-EC1D-4292-8A0F-5AA9AF537D15}"/>
              </a:ext>
            </a:extLst>
          </p:cNvPr>
          <p:cNvSpPr/>
          <p:nvPr/>
        </p:nvSpPr>
        <p:spPr>
          <a:xfrm>
            <a:off x="6578162" y="1876091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A5B6E7E-E842-4223-9228-50EF775C205E}"/>
              </a:ext>
            </a:extLst>
          </p:cNvPr>
          <p:cNvSpPr/>
          <p:nvPr/>
        </p:nvSpPr>
        <p:spPr>
          <a:xfrm>
            <a:off x="6578162" y="2150181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029D65D-301C-42BD-9A7C-661A6287A8C5}"/>
              </a:ext>
            </a:extLst>
          </p:cNvPr>
          <p:cNvSpPr/>
          <p:nvPr/>
        </p:nvSpPr>
        <p:spPr>
          <a:xfrm>
            <a:off x="6578161" y="2412331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64E2293-4C75-4FD1-B9B6-1B9AB081F31F}"/>
              </a:ext>
            </a:extLst>
          </p:cNvPr>
          <p:cNvSpPr/>
          <p:nvPr/>
        </p:nvSpPr>
        <p:spPr>
          <a:xfrm>
            <a:off x="6578160" y="2669932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65C197A-46E7-4E1F-8234-8DB310F8A0FE}"/>
              </a:ext>
            </a:extLst>
          </p:cNvPr>
          <p:cNvSpPr/>
          <p:nvPr/>
        </p:nvSpPr>
        <p:spPr>
          <a:xfrm>
            <a:off x="7262884" y="1613758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DBEF6FB-9FE8-4BE4-961A-397D85B0224B}"/>
              </a:ext>
            </a:extLst>
          </p:cNvPr>
          <p:cNvSpPr/>
          <p:nvPr/>
        </p:nvSpPr>
        <p:spPr>
          <a:xfrm>
            <a:off x="7262631" y="1872496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093A98F-187A-4FB1-BB6A-1784D05FE954}"/>
              </a:ext>
            </a:extLst>
          </p:cNvPr>
          <p:cNvSpPr/>
          <p:nvPr/>
        </p:nvSpPr>
        <p:spPr>
          <a:xfrm>
            <a:off x="7262381" y="214689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D774E78-0BAE-48B4-989E-1ADC268BB30F}"/>
              </a:ext>
            </a:extLst>
          </p:cNvPr>
          <p:cNvSpPr/>
          <p:nvPr/>
        </p:nvSpPr>
        <p:spPr>
          <a:xfrm>
            <a:off x="7262504" y="241005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43AD222-0207-4B60-B502-81C407F980E7}"/>
              </a:ext>
            </a:extLst>
          </p:cNvPr>
          <p:cNvSpPr/>
          <p:nvPr/>
        </p:nvSpPr>
        <p:spPr>
          <a:xfrm>
            <a:off x="7262885" y="265855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7AE5BE3-5536-4EA2-81DD-D3100D1395A6}"/>
              </a:ext>
            </a:extLst>
          </p:cNvPr>
          <p:cNvSpPr/>
          <p:nvPr/>
        </p:nvSpPr>
        <p:spPr>
          <a:xfrm>
            <a:off x="7915583" y="199664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2617DFD-DA73-4E5F-8821-F5E0D4FD7E8D}"/>
              </a:ext>
            </a:extLst>
          </p:cNvPr>
          <p:cNvSpPr/>
          <p:nvPr/>
        </p:nvSpPr>
        <p:spPr>
          <a:xfrm>
            <a:off x="7915583" y="231338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BC36E68-B4A9-4F46-8521-A821AADDD920}"/>
              </a:ext>
            </a:extLst>
          </p:cNvPr>
          <p:cNvCxnSpPr>
            <a:cxnSpLocks/>
            <a:stCxn id="97" idx="6"/>
            <a:endCxn id="98" idx="2"/>
          </p:cNvCxnSpPr>
          <p:nvPr/>
        </p:nvCxnSpPr>
        <p:spPr>
          <a:xfrm flipV="1">
            <a:off x="5404514" y="1691846"/>
            <a:ext cx="488924" cy="53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109BF4A-7536-415E-A645-CB67763AB4B8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 flipV="1">
            <a:off x="5404514" y="1955705"/>
            <a:ext cx="488923" cy="274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DEEC3CA-9128-4FDE-8B7F-4F0874C60364}"/>
              </a:ext>
            </a:extLst>
          </p:cNvPr>
          <p:cNvCxnSpPr>
            <a:cxnSpLocks/>
            <a:stCxn id="97" idx="6"/>
            <a:endCxn id="100" idx="2"/>
          </p:cNvCxnSpPr>
          <p:nvPr/>
        </p:nvCxnSpPr>
        <p:spPr>
          <a:xfrm>
            <a:off x="5404514" y="2229794"/>
            <a:ext cx="48892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22B38D1-27AA-4402-81F7-59E89D61C3CA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5404514" y="2229794"/>
            <a:ext cx="488922" cy="262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DD2884A-8572-4185-B2B4-72CB855CA587}"/>
              </a:ext>
            </a:extLst>
          </p:cNvPr>
          <p:cNvCxnSpPr>
            <a:cxnSpLocks/>
            <a:stCxn id="97" idx="6"/>
            <a:endCxn id="102" idx="2"/>
          </p:cNvCxnSpPr>
          <p:nvPr/>
        </p:nvCxnSpPr>
        <p:spPr>
          <a:xfrm>
            <a:off x="5404514" y="2229794"/>
            <a:ext cx="488921" cy="519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EF8CA5A-CC8C-4B0C-9875-2AF63E03C574}"/>
              </a:ext>
            </a:extLst>
          </p:cNvPr>
          <p:cNvCxnSpPr>
            <a:cxnSpLocks/>
            <a:stCxn id="103" idx="2"/>
            <a:endCxn id="98" idx="6"/>
          </p:cNvCxnSpPr>
          <p:nvPr/>
        </p:nvCxnSpPr>
        <p:spPr>
          <a:xfrm flipH="1" flipV="1">
            <a:off x="6057211" y="1691846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6284600-B2CB-40AE-8320-E3B77218F77F}"/>
              </a:ext>
            </a:extLst>
          </p:cNvPr>
          <p:cNvCxnSpPr>
            <a:cxnSpLocks/>
            <a:stCxn id="104" idx="2"/>
            <a:endCxn id="98" idx="6"/>
          </p:cNvCxnSpPr>
          <p:nvPr/>
        </p:nvCxnSpPr>
        <p:spPr>
          <a:xfrm flipH="1" flipV="1">
            <a:off x="6057211" y="1691846"/>
            <a:ext cx="520951" cy="266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00589D7-6B3D-4E1A-AAA2-2E8DB5124471}"/>
              </a:ext>
            </a:extLst>
          </p:cNvPr>
          <p:cNvCxnSpPr>
            <a:cxnSpLocks/>
            <a:stCxn id="105" idx="2"/>
            <a:endCxn id="98" idx="6"/>
          </p:cNvCxnSpPr>
          <p:nvPr/>
        </p:nvCxnSpPr>
        <p:spPr>
          <a:xfrm flipH="1" flipV="1">
            <a:off x="6057211" y="1691846"/>
            <a:ext cx="520951" cy="540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D5B9511-E8D9-426C-9D08-FA84AAAC36D5}"/>
              </a:ext>
            </a:extLst>
          </p:cNvPr>
          <p:cNvCxnSpPr>
            <a:cxnSpLocks/>
            <a:stCxn id="106" idx="2"/>
            <a:endCxn id="98" idx="6"/>
          </p:cNvCxnSpPr>
          <p:nvPr/>
        </p:nvCxnSpPr>
        <p:spPr>
          <a:xfrm flipH="1" flipV="1">
            <a:off x="6057211" y="1691846"/>
            <a:ext cx="520950" cy="802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7F62932-C404-458E-B016-80D1E1946711}"/>
              </a:ext>
            </a:extLst>
          </p:cNvPr>
          <p:cNvCxnSpPr>
            <a:cxnSpLocks/>
            <a:stCxn id="107" idx="2"/>
            <a:endCxn id="98" idx="6"/>
          </p:cNvCxnSpPr>
          <p:nvPr/>
        </p:nvCxnSpPr>
        <p:spPr>
          <a:xfrm flipH="1" flipV="1">
            <a:off x="6057211" y="1691846"/>
            <a:ext cx="520949" cy="1059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AE78B73-A92F-4A02-AC30-DD2258DDE06C}"/>
              </a:ext>
            </a:extLst>
          </p:cNvPr>
          <p:cNvCxnSpPr>
            <a:cxnSpLocks/>
            <a:stCxn id="103" idx="2"/>
            <a:endCxn id="99" idx="6"/>
          </p:cNvCxnSpPr>
          <p:nvPr/>
        </p:nvCxnSpPr>
        <p:spPr>
          <a:xfrm flipH="1">
            <a:off x="6057210" y="1694119"/>
            <a:ext cx="520953" cy="261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A3D363B-C9D1-4675-AAEB-CCE9CA4FD4A0}"/>
              </a:ext>
            </a:extLst>
          </p:cNvPr>
          <p:cNvCxnSpPr>
            <a:cxnSpLocks/>
            <a:stCxn id="104" idx="2"/>
            <a:endCxn id="99" idx="6"/>
          </p:cNvCxnSpPr>
          <p:nvPr/>
        </p:nvCxnSpPr>
        <p:spPr>
          <a:xfrm flipH="1" flipV="1">
            <a:off x="6057210" y="1955705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CF1D1C3-2B77-48EC-8B74-9E715176DE63}"/>
              </a:ext>
            </a:extLst>
          </p:cNvPr>
          <p:cNvCxnSpPr>
            <a:cxnSpLocks/>
            <a:stCxn id="105" idx="2"/>
            <a:endCxn id="99" idx="6"/>
          </p:cNvCxnSpPr>
          <p:nvPr/>
        </p:nvCxnSpPr>
        <p:spPr>
          <a:xfrm flipH="1" flipV="1">
            <a:off x="6057210" y="1955705"/>
            <a:ext cx="520952" cy="276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71C460D-3643-4B16-929E-F6F198DD3E32}"/>
              </a:ext>
            </a:extLst>
          </p:cNvPr>
          <p:cNvCxnSpPr>
            <a:cxnSpLocks/>
            <a:stCxn id="106" idx="2"/>
            <a:endCxn id="99" idx="6"/>
          </p:cNvCxnSpPr>
          <p:nvPr/>
        </p:nvCxnSpPr>
        <p:spPr>
          <a:xfrm flipH="1" flipV="1">
            <a:off x="6057210" y="1955705"/>
            <a:ext cx="520951" cy="538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DCF31BC-8C5E-4FFD-8FBF-3D021531EFC0}"/>
              </a:ext>
            </a:extLst>
          </p:cNvPr>
          <p:cNvCxnSpPr>
            <a:cxnSpLocks/>
            <a:stCxn id="107" idx="2"/>
            <a:endCxn id="99" idx="6"/>
          </p:cNvCxnSpPr>
          <p:nvPr/>
        </p:nvCxnSpPr>
        <p:spPr>
          <a:xfrm flipH="1" flipV="1">
            <a:off x="6057210" y="1955705"/>
            <a:ext cx="520950" cy="796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11F13F4-3BC1-44BC-86C7-91CDE7094AF6}"/>
              </a:ext>
            </a:extLst>
          </p:cNvPr>
          <p:cNvCxnSpPr>
            <a:cxnSpLocks/>
            <a:stCxn id="103" idx="2"/>
            <a:endCxn id="100" idx="6"/>
          </p:cNvCxnSpPr>
          <p:nvPr/>
        </p:nvCxnSpPr>
        <p:spPr>
          <a:xfrm flipH="1">
            <a:off x="6057210" y="1694119"/>
            <a:ext cx="520953" cy="535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CA27E66-EE6B-4946-BE41-A1D8D3277C67}"/>
              </a:ext>
            </a:extLst>
          </p:cNvPr>
          <p:cNvCxnSpPr>
            <a:cxnSpLocks/>
            <a:stCxn id="104" idx="2"/>
            <a:endCxn id="100" idx="6"/>
          </p:cNvCxnSpPr>
          <p:nvPr/>
        </p:nvCxnSpPr>
        <p:spPr>
          <a:xfrm flipH="1">
            <a:off x="6057210" y="1957978"/>
            <a:ext cx="520952" cy="271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0F8A7D2-D9DF-43C6-9771-D948C2DAD30C}"/>
              </a:ext>
            </a:extLst>
          </p:cNvPr>
          <p:cNvCxnSpPr>
            <a:cxnSpLocks/>
            <a:stCxn id="106" idx="2"/>
            <a:endCxn id="100" idx="6"/>
          </p:cNvCxnSpPr>
          <p:nvPr/>
        </p:nvCxnSpPr>
        <p:spPr>
          <a:xfrm flipH="1" flipV="1">
            <a:off x="6057210" y="2229795"/>
            <a:ext cx="520951" cy="264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C7A8AE00-E2D3-4F59-8092-B0339D76D11F}"/>
              </a:ext>
            </a:extLst>
          </p:cNvPr>
          <p:cNvCxnSpPr>
            <a:cxnSpLocks/>
            <a:stCxn id="107" idx="2"/>
            <a:endCxn id="100" idx="6"/>
          </p:cNvCxnSpPr>
          <p:nvPr/>
        </p:nvCxnSpPr>
        <p:spPr>
          <a:xfrm flipH="1" flipV="1">
            <a:off x="6057210" y="2229795"/>
            <a:ext cx="520950" cy="522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01AE0BB-D5B0-4E51-9BB7-3FDDFFDB4723}"/>
              </a:ext>
            </a:extLst>
          </p:cNvPr>
          <p:cNvCxnSpPr>
            <a:cxnSpLocks/>
            <a:stCxn id="103" idx="2"/>
            <a:endCxn id="101" idx="6"/>
          </p:cNvCxnSpPr>
          <p:nvPr/>
        </p:nvCxnSpPr>
        <p:spPr>
          <a:xfrm flipH="1">
            <a:off x="6057209" y="1694119"/>
            <a:ext cx="520954" cy="797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0F96928-CA96-4DF0-9E5F-1AB613FF13FA}"/>
              </a:ext>
            </a:extLst>
          </p:cNvPr>
          <p:cNvCxnSpPr>
            <a:cxnSpLocks/>
            <a:stCxn id="104" idx="2"/>
            <a:endCxn id="101" idx="6"/>
          </p:cNvCxnSpPr>
          <p:nvPr/>
        </p:nvCxnSpPr>
        <p:spPr>
          <a:xfrm flipH="1">
            <a:off x="6057209" y="1957978"/>
            <a:ext cx="520953" cy="53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BC46424E-86D6-42D3-ADD8-3043ADD84F51}"/>
              </a:ext>
            </a:extLst>
          </p:cNvPr>
          <p:cNvCxnSpPr>
            <a:cxnSpLocks/>
            <a:stCxn id="105" idx="2"/>
            <a:endCxn id="101" idx="6"/>
          </p:cNvCxnSpPr>
          <p:nvPr/>
        </p:nvCxnSpPr>
        <p:spPr>
          <a:xfrm flipH="1">
            <a:off x="6057209" y="2232068"/>
            <a:ext cx="520953" cy="259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DB99544-53C2-47E4-8D2F-B0D65046A3D5}"/>
              </a:ext>
            </a:extLst>
          </p:cNvPr>
          <p:cNvCxnSpPr>
            <a:cxnSpLocks/>
            <a:stCxn id="106" idx="2"/>
            <a:endCxn id="101" idx="6"/>
          </p:cNvCxnSpPr>
          <p:nvPr/>
        </p:nvCxnSpPr>
        <p:spPr>
          <a:xfrm flipH="1" flipV="1">
            <a:off x="6057209" y="2491945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AEF14018-174D-4DF9-B286-368CAB32B1E9}"/>
              </a:ext>
            </a:extLst>
          </p:cNvPr>
          <p:cNvCxnSpPr>
            <a:cxnSpLocks/>
            <a:stCxn id="107" idx="2"/>
            <a:endCxn id="101" idx="6"/>
          </p:cNvCxnSpPr>
          <p:nvPr/>
        </p:nvCxnSpPr>
        <p:spPr>
          <a:xfrm flipH="1" flipV="1">
            <a:off x="6057209" y="2491945"/>
            <a:ext cx="520951" cy="259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47B62C17-740E-42FB-BD2B-7B4F0541E469}"/>
              </a:ext>
            </a:extLst>
          </p:cNvPr>
          <p:cNvCxnSpPr>
            <a:cxnSpLocks/>
            <a:stCxn id="103" idx="2"/>
            <a:endCxn id="102" idx="6"/>
          </p:cNvCxnSpPr>
          <p:nvPr/>
        </p:nvCxnSpPr>
        <p:spPr>
          <a:xfrm flipH="1">
            <a:off x="6057208" y="1694119"/>
            <a:ext cx="520955" cy="10554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96D18E9-23B6-4AC0-8222-F4EDE73732DD}"/>
              </a:ext>
            </a:extLst>
          </p:cNvPr>
          <p:cNvCxnSpPr>
            <a:cxnSpLocks/>
            <a:stCxn id="104" idx="2"/>
            <a:endCxn id="102" idx="6"/>
          </p:cNvCxnSpPr>
          <p:nvPr/>
        </p:nvCxnSpPr>
        <p:spPr>
          <a:xfrm flipH="1">
            <a:off x="6057208" y="1957978"/>
            <a:ext cx="520954" cy="791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85ECCAA6-DBF0-4F03-A71C-E2062077CCF0}"/>
              </a:ext>
            </a:extLst>
          </p:cNvPr>
          <p:cNvCxnSpPr>
            <a:cxnSpLocks/>
            <a:stCxn id="105" idx="2"/>
            <a:endCxn id="102" idx="6"/>
          </p:cNvCxnSpPr>
          <p:nvPr/>
        </p:nvCxnSpPr>
        <p:spPr>
          <a:xfrm flipH="1">
            <a:off x="6057208" y="2232068"/>
            <a:ext cx="520954" cy="5174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8CE6611-7416-4178-A6C0-6DA89F5EFAFE}"/>
              </a:ext>
            </a:extLst>
          </p:cNvPr>
          <p:cNvCxnSpPr>
            <a:cxnSpLocks/>
            <a:stCxn id="106" idx="2"/>
            <a:endCxn id="102" idx="6"/>
          </p:cNvCxnSpPr>
          <p:nvPr/>
        </p:nvCxnSpPr>
        <p:spPr>
          <a:xfrm flipH="1">
            <a:off x="6057208" y="2494218"/>
            <a:ext cx="520953" cy="255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54ACE52-CEE7-487A-9EEE-07B2F2B9EDEB}"/>
              </a:ext>
            </a:extLst>
          </p:cNvPr>
          <p:cNvCxnSpPr>
            <a:cxnSpLocks/>
            <a:stCxn id="107" idx="2"/>
            <a:endCxn id="102" idx="6"/>
          </p:cNvCxnSpPr>
          <p:nvPr/>
        </p:nvCxnSpPr>
        <p:spPr>
          <a:xfrm flipH="1" flipV="1">
            <a:off x="6057208" y="2749546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A7A3BD-91FD-4FE4-A51D-555CA5FDDAFA}"/>
              </a:ext>
            </a:extLst>
          </p:cNvPr>
          <p:cNvCxnSpPr>
            <a:cxnSpLocks/>
            <a:stCxn id="108" idx="2"/>
            <a:endCxn id="103" idx="6"/>
          </p:cNvCxnSpPr>
          <p:nvPr/>
        </p:nvCxnSpPr>
        <p:spPr>
          <a:xfrm flipH="1" flipV="1">
            <a:off x="6741936" y="1694119"/>
            <a:ext cx="520948" cy="15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B5DD6BA-469D-4C42-8445-7142C66A2C7F}"/>
              </a:ext>
            </a:extLst>
          </p:cNvPr>
          <p:cNvCxnSpPr>
            <a:cxnSpLocks/>
          </p:cNvCxnSpPr>
          <p:nvPr/>
        </p:nvCxnSpPr>
        <p:spPr>
          <a:xfrm flipH="1" flipV="1">
            <a:off x="6741684" y="1691846"/>
            <a:ext cx="520951" cy="266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2BC82E9A-A7BC-433D-8E58-03027A11B2BA}"/>
              </a:ext>
            </a:extLst>
          </p:cNvPr>
          <p:cNvCxnSpPr>
            <a:cxnSpLocks/>
          </p:cNvCxnSpPr>
          <p:nvPr/>
        </p:nvCxnSpPr>
        <p:spPr>
          <a:xfrm flipH="1" flipV="1">
            <a:off x="6741684" y="1691846"/>
            <a:ext cx="520951" cy="540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563AF9D-F5F8-4F69-87B3-0BBCE7B53E7C}"/>
              </a:ext>
            </a:extLst>
          </p:cNvPr>
          <p:cNvCxnSpPr>
            <a:cxnSpLocks/>
          </p:cNvCxnSpPr>
          <p:nvPr/>
        </p:nvCxnSpPr>
        <p:spPr>
          <a:xfrm flipH="1" flipV="1">
            <a:off x="6741684" y="1691846"/>
            <a:ext cx="520950" cy="802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09652DF-3860-457E-BD43-84495D1A3FC9}"/>
              </a:ext>
            </a:extLst>
          </p:cNvPr>
          <p:cNvCxnSpPr>
            <a:cxnSpLocks/>
          </p:cNvCxnSpPr>
          <p:nvPr/>
        </p:nvCxnSpPr>
        <p:spPr>
          <a:xfrm flipH="1" flipV="1">
            <a:off x="6741684" y="1691846"/>
            <a:ext cx="520949" cy="1059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EBFCD12-92AC-4F2E-BFE0-738E70713620}"/>
              </a:ext>
            </a:extLst>
          </p:cNvPr>
          <p:cNvCxnSpPr>
            <a:cxnSpLocks/>
          </p:cNvCxnSpPr>
          <p:nvPr/>
        </p:nvCxnSpPr>
        <p:spPr>
          <a:xfrm flipH="1">
            <a:off x="6741683" y="1694119"/>
            <a:ext cx="520953" cy="261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963EA966-3770-441F-84CE-E66CACBDAC10}"/>
              </a:ext>
            </a:extLst>
          </p:cNvPr>
          <p:cNvCxnSpPr>
            <a:cxnSpLocks/>
          </p:cNvCxnSpPr>
          <p:nvPr/>
        </p:nvCxnSpPr>
        <p:spPr>
          <a:xfrm flipH="1" flipV="1">
            <a:off x="6741683" y="1955705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B4579012-8660-4BD0-93A3-A6B10CDE8408}"/>
              </a:ext>
            </a:extLst>
          </p:cNvPr>
          <p:cNvCxnSpPr>
            <a:cxnSpLocks/>
          </p:cNvCxnSpPr>
          <p:nvPr/>
        </p:nvCxnSpPr>
        <p:spPr>
          <a:xfrm flipH="1" flipV="1">
            <a:off x="6741683" y="1955705"/>
            <a:ext cx="520952" cy="276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72409B7-1CE0-4B14-906C-5E61B0673972}"/>
              </a:ext>
            </a:extLst>
          </p:cNvPr>
          <p:cNvCxnSpPr>
            <a:cxnSpLocks/>
          </p:cNvCxnSpPr>
          <p:nvPr/>
        </p:nvCxnSpPr>
        <p:spPr>
          <a:xfrm flipH="1" flipV="1">
            <a:off x="6741683" y="1955705"/>
            <a:ext cx="520951" cy="538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F2301DCF-10B8-4B04-A79B-CD128BA10FD7}"/>
              </a:ext>
            </a:extLst>
          </p:cNvPr>
          <p:cNvCxnSpPr>
            <a:cxnSpLocks/>
          </p:cNvCxnSpPr>
          <p:nvPr/>
        </p:nvCxnSpPr>
        <p:spPr>
          <a:xfrm flipH="1" flipV="1">
            <a:off x="6741683" y="1955705"/>
            <a:ext cx="520950" cy="796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E19A4A-B41A-404D-8A65-6ED7E6864278}"/>
              </a:ext>
            </a:extLst>
          </p:cNvPr>
          <p:cNvCxnSpPr>
            <a:cxnSpLocks/>
          </p:cNvCxnSpPr>
          <p:nvPr/>
        </p:nvCxnSpPr>
        <p:spPr>
          <a:xfrm flipH="1">
            <a:off x="6741683" y="1694119"/>
            <a:ext cx="520953" cy="535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8C59B62-A9BF-4E8B-92C0-CF9AA73A08DC}"/>
              </a:ext>
            </a:extLst>
          </p:cNvPr>
          <p:cNvCxnSpPr>
            <a:cxnSpLocks/>
          </p:cNvCxnSpPr>
          <p:nvPr/>
        </p:nvCxnSpPr>
        <p:spPr>
          <a:xfrm flipH="1">
            <a:off x="6741683" y="1957978"/>
            <a:ext cx="520952" cy="271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F3CBD29E-FA55-4A8D-8051-96CE0194C461}"/>
              </a:ext>
            </a:extLst>
          </p:cNvPr>
          <p:cNvCxnSpPr>
            <a:cxnSpLocks/>
          </p:cNvCxnSpPr>
          <p:nvPr/>
        </p:nvCxnSpPr>
        <p:spPr>
          <a:xfrm flipH="1" flipV="1">
            <a:off x="6741683" y="2229795"/>
            <a:ext cx="520951" cy="264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A28E014-6C1D-4CE8-9359-5A164CA236D3}"/>
              </a:ext>
            </a:extLst>
          </p:cNvPr>
          <p:cNvCxnSpPr>
            <a:cxnSpLocks/>
          </p:cNvCxnSpPr>
          <p:nvPr/>
        </p:nvCxnSpPr>
        <p:spPr>
          <a:xfrm flipH="1" flipV="1">
            <a:off x="6741683" y="2229795"/>
            <a:ext cx="520950" cy="522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8D22A31-B4B5-40B2-B254-73BFCF7ECCD3}"/>
              </a:ext>
            </a:extLst>
          </p:cNvPr>
          <p:cNvCxnSpPr>
            <a:cxnSpLocks/>
          </p:cNvCxnSpPr>
          <p:nvPr/>
        </p:nvCxnSpPr>
        <p:spPr>
          <a:xfrm flipH="1">
            <a:off x="6741682" y="1694119"/>
            <a:ext cx="520954" cy="797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9B64C8A-3ADF-4F7E-9F9E-1A619467D463}"/>
              </a:ext>
            </a:extLst>
          </p:cNvPr>
          <p:cNvCxnSpPr>
            <a:cxnSpLocks/>
          </p:cNvCxnSpPr>
          <p:nvPr/>
        </p:nvCxnSpPr>
        <p:spPr>
          <a:xfrm flipH="1">
            <a:off x="6741682" y="1957978"/>
            <a:ext cx="520953" cy="53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B2E6CE1-750D-42FE-BD6A-776F7810AD36}"/>
              </a:ext>
            </a:extLst>
          </p:cNvPr>
          <p:cNvCxnSpPr>
            <a:cxnSpLocks/>
          </p:cNvCxnSpPr>
          <p:nvPr/>
        </p:nvCxnSpPr>
        <p:spPr>
          <a:xfrm flipH="1">
            <a:off x="6741682" y="2232068"/>
            <a:ext cx="520953" cy="259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F47538-37C0-419F-9D1A-7DE4C78FD91F}"/>
              </a:ext>
            </a:extLst>
          </p:cNvPr>
          <p:cNvCxnSpPr>
            <a:cxnSpLocks/>
          </p:cNvCxnSpPr>
          <p:nvPr/>
        </p:nvCxnSpPr>
        <p:spPr>
          <a:xfrm flipH="1" flipV="1">
            <a:off x="6741682" y="2491945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BA0E845A-9771-43A0-A510-DFE3AAF49767}"/>
              </a:ext>
            </a:extLst>
          </p:cNvPr>
          <p:cNvCxnSpPr>
            <a:cxnSpLocks/>
          </p:cNvCxnSpPr>
          <p:nvPr/>
        </p:nvCxnSpPr>
        <p:spPr>
          <a:xfrm flipH="1" flipV="1">
            <a:off x="6741682" y="2491945"/>
            <a:ext cx="520951" cy="259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AECEE0C5-426C-4C60-8AA3-ECC253C0DE9F}"/>
              </a:ext>
            </a:extLst>
          </p:cNvPr>
          <p:cNvCxnSpPr>
            <a:cxnSpLocks/>
          </p:cNvCxnSpPr>
          <p:nvPr/>
        </p:nvCxnSpPr>
        <p:spPr>
          <a:xfrm flipH="1">
            <a:off x="6741681" y="1694119"/>
            <a:ext cx="520955" cy="10554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01BC8AE-DEB8-4E13-9015-523B41D56349}"/>
              </a:ext>
            </a:extLst>
          </p:cNvPr>
          <p:cNvCxnSpPr>
            <a:cxnSpLocks/>
          </p:cNvCxnSpPr>
          <p:nvPr/>
        </p:nvCxnSpPr>
        <p:spPr>
          <a:xfrm flipH="1">
            <a:off x="6741681" y="1957978"/>
            <a:ext cx="520954" cy="791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47F11EF-53F6-4DA3-B087-A43969D4BBCF}"/>
              </a:ext>
            </a:extLst>
          </p:cNvPr>
          <p:cNvCxnSpPr>
            <a:cxnSpLocks/>
          </p:cNvCxnSpPr>
          <p:nvPr/>
        </p:nvCxnSpPr>
        <p:spPr>
          <a:xfrm flipH="1">
            <a:off x="6741681" y="2232068"/>
            <a:ext cx="520954" cy="5174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B9541DB-CF3B-4B61-AE99-C2C43D374B74}"/>
              </a:ext>
            </a:extLst>
          </p:cNvPr>
          <p:cNvCxnSpPr>
            <a:cxnSpLocks/>
          </p:cNvCxnSpPr>
          <p:nvPr/>
        </p:nvCxnSpPr>
        <p:spPr>
          <a:xfrm flipH="1">
            <a:off x="6741681" y="2494218"/>
            <a:ext cx="520953" cy="255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7D9A567-DC10-442F-B281-A9C09F769275}"/>
              </a:ext>
            </a:extLst>
          </p:cNvPr>
          <p:cNvCxnSpPr>
            <a:cxnSpLocks/>
          </p:cNvCxnSpPr>
          <p:nvPr/>
        </p:nvCxnSpPr>
        <p:spPr>
          <a:xfrm flipH="1" flipV="1">
            <a:off x="6741681" y="2749546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A0833B0-0F5E-4B22-9813-6AE8560DA61A}"/>
              </a:ext>
            </a:extLst>
          </p:cNvPr>
          <p:cNvCxnSpPr>
            <a:cxnSpLocks/>
            <a:stCxn id="108" idx="6"/>
            <a:endCxn id="113" idx="2"/>
          </p:cNvCxnSpPr>
          <p:nvPr/>
        </p:nvCxnSpPr>
        <p:spPr>
          <a:xfrm>
            <a:off x="7426657" y="1695645"/>
            <a:ext cx="488926" cy="382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6DA3325-91B7-4F49-88C9-B5364CC1C1AF}"/>
              </a:ext>
            </a:extLst>
          </p:cNvPr>
          <p:cNvCxnSpPr>
            <a:cxnSpLocks/>
            <a:stCxn id="108" idx="6"/>
            <a:endCxn id="114" idx="2"/>
          </p:cNvCxnSpPr>
          <p:nvPr/>
        </p:nvCxnSpPr>
        <p:spPr>
          <a:xfrm>
            <a:off x="7426657" y="1695645"/>
            <a:ext cx="488926" cy="699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2C58D5A-684F-4C19-B761-B786C9278BA2}"/>
              </a:ext>
            </a:extLst>
          </p:cNvPr>
          <p:cNvCxnSpPr>
            <a:cxnSpLocks/>
            <a:stCxn id="109" idx="6"/>
            <a:endCxn id="113" idx="2"/>
          </p:cNvCxnSpPr>
          <p:nvPr/>
        </p:nvCxnSpPr>
        <p:spPr>
          <a:xfrm>
            <a:off x="7426404" y="1954383"/>
            <a:ext cx="489179" cy="124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D737379-7E48-4ECE-8207-4A41E26DC57C}"/>
              </a:ext>
            </a:extLst>
          </p:cNvPr>
          <p:cNvCxnSpPr>
            <a:cxnSpLocks/>
            <a:stCxn id="109" idx="6"/>
            <a:endCxn id="114" idx="2"/>
          </p:cNvCxnSpPr>
          <p:nvPr/>
        </p:nvCxnSpPr>
        <p:spPr>
          <a:xfrm>
            <a:off x="7426404" y="1954383"/>
            <a:ext cx="489179" cy="440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1576FF25-9665-4230-BA6B-8B1B9090735C}"/>
              </a:ext>
            </a:extLst>
          </p:cNvPr>
          <p:cNvCxnSpPr>
            <a:cxnSpLocks/>
            <a:stCxn id="110" idx="6"/>
            <a:endCxn id="114" idx="2"/>
          </p:cNvCxnSpPr>
          <p:nvPr/>
        </p:nvCxnSpPr>
        <p:spPr>
          <a:xfrm>
            <a:off x="7426154" y="2228784"/>
            <a:ext cx="489429" cy="166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47B32843-530A-4DF1-8B9A-A47BC26FB6F0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 flipV="1">
            <a:off x="7426154" y="2078534"/>
            <a:ext cx="489429" cy="1502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244FE935-5F4F-45E0-84CB-F5DA9C848E46}"/>
              </a:ext>
            </a:extLst>
          </p:cNvPr>
          <p:cNvCxnSpPr>
            <a:cxnSpLocks/>
            <a:stCxn id="111" idx="6"/>
            <a:endCxn id="113" idx="2"/>
          </p:cNvCxnSpPr>
          <p:nvPr/>
        </p:nvCxnSpPr>
        <p:spPr>
          <a:xfrm flipV="1">
            <a:off x="7426277" y="2078534"/>
            <a:ext cx="489306" cy="413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4E0D82A-8F42-447B-A018-A4270CC41D49}"/>
              </a:ext>
            </a:extLst>
          </p:cNvPr>
          <p:cNvCxnSpPr>
            <a:cxnSpLocks/>
            <a:stCxn id="111" idx="6"/>
            <a:endCxn id="114" idx="2"/>
          </p:cNvCxnSpPr>
          <p:nvPr/>
        </p:nvCxnSpPr>
        <p:spPr>
          <a:xfrm flipV="1">
            <a:off x="7426277" y="2395274"/>
            <a:ext cx="489306" cy="96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18F3689A-F6EA-4D7F-89BE-F9A6519AF4A9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 flipV="1">
            <a:off x="7426658" y="2078534"/>
            <a:ext cx="488925" cy="6619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490D86B-33BC-4DCD-94F2-7394AA8009B2}"/>
              </a:ext>
            </a:extLst>
          </p:cNvPr>
          <p:cNvCxnSpPr>
            <a:cxnSpLocks/>
            <a:stCxn id="112" idx="6"/>
            <a:endCxn id="114" idx="2"/>
          </p:cNvCxnSpPr>
          <p:nvPr/>
        </p:nvCxnSpPr>
        <p:spPr>
          <a:xfrm flipV="1">
            <a:off x="7426658" y="2395274"/>
            <a:ext cx="488925" cy="345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0F9E7868-4EC3-4043-8029-52D0EF44329E}"/>
              </a:ext>
            </a:extLst>
          </p:cNvPr>
          <p:cNvCxnSpPr>
            <a:cxnSpLocks/>
            <a:stCxn id="113" idx="6"/>
          </p:cNvCxnSpPr>
          <p:nvPr/>
        </p:nvCxnSpPr>
        <p:spPr>
          <a:xfrm flipV="1">
            <a:off x="8079356" y="2078533"/>
            <a:ext cx="277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AFE8F6B2-6F5B-47FB-B09F-162674322645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8079356" y="2395274"/>
            <a:ext cx="27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6E21C239-648E-46EC-84F5-6959D13B03CD}"/>
              </a:ext>
            </a:extLst>
          </p:cNvPr>
          <p:cNvSpPr txBox="1"/>
          <p:nvPr/>
        </p:nvSpPr>
        <p:spPr>
          <a:xfrm>
            <a:off x="8356597" y="1963241"/>
            <a:ext cx="636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90% dog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0544BD0-F064-48E1-BC96-AD04456795AD}"/>
              </a:ext>
            </a:extLst>
          </p:cNvPr>
          <p:cNvSpPr txBox="1"/>
          <p:nvPr/>
        </p:nvSpPr>
        <p:spPr>
          <a:xfrm>
            <a:off x="8356596" y="2279857"/>
            <a:ext cx="609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10% cat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56466C9F-FEB5-4808-9C71-1BE86012A9B3}"/>
              </a:ext>
            </a:extLst>
          </p:cNvPr>
          <p:cNvSpPr/>
          <p:nvPr/>
        </p:nvSpPr>
        <p:spPr>
          <a:xfrm>
            <a:off x="5240489" y="3415493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A2E366B4-59D3-4BE3-A9C9-250D2082ACAC}"/>
              </a:ext>
            </a:extLst>
          </p:cNvPr>
          <p:cNvSpPr/>
          <p:nvPr/>
        </p:nvSpPr>
        <p:spPr>
          <a:xfrm>
            <a:off x="5893186" y="2877545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D858B6BF-D554-4125-AE38-8137106AFA80}"/>
              </a:ext>
            </a:extLst>
          </p:cNvPr>
          <p:cNvSpPr/>
          <p:nvPr/>
        </p:nvSpPr>
        <p:spPr>
          <a:xfrm>
            <a:off x="5893185" y="3141404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2C6FEB64-E20D-4096-BF11-9014C6E39BAE}"/>
              </a:ext>
            </a:extLst>
          </p:cNvPr>
          <p:cNvSpPr/>
          <p:nvPr/>
        </p:nvSpPr>
        <p:spPr>
          <a:xfrm>
            <a:off x="5893185" y="3415494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6E44ED2-16CB-45AF-95BB-E705E3829FE3}"/>
              </a:ext>
            </a:extLst>
          </p:cNvPr>
          <p:cNvSpPr/>
          <p:nvPr/>
        </p:nvSpPr>
        <p:spPr>
          <a:xfrm>
            <a:off x="5893184" y="3677644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A1F1F27-1E0B-462C-950E-7E5935736074}"/>
              </a:ext>
            </a:extLst>
          </p:cNvPr>
          <p:cNvSpPr/>
          <p:nvPr/>
        </p:nvSpPr>
        <p:spPr>
          <a:xfrm>
            <a:off x="5893183" y="3935245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7CC63ABB-B5D2-48C2-AC8E-7AFF21FAA75D}"/>
              </a:ext>
            </a:extLst>
          </p:cNvPr>
          <p:cNvSpPr/>
          <p:nvPr/>
        </p:nvSpPr>
        <p:spPr>
          <a:xfrm>
            <a:off x="6577911" y="2879818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F10F58C-D166-43A7-95A8-19FEC0BC1446}"/>
              </a:ext>
            </a:extLst>
          </p:cNvPr>
          <p:cNvSpPr/>
          <p:nvPr/>
        </p:nvSpPr>
        <p:spPr>
          <a:xfrm>
            <a:off x="6577910" y="314367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4048680-B14D-444C-A559-23F9F93A97FC}"/>
              </a:ext>
            </a:extLst>
          </p:cNvPr>
          <p:cNvSpPr/>
          <p:nvPr/>
        </p:nvSpPr>
        <p:spPr>
          <a:xfrm>
            <a:off x="6577910" y="341776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BF1981C-CF9E-44B9-9383-E955E260D75C}"/>
              </a:ext>
            </a:extLst>
          </p:cNvPr>
          <p:cNvSpPr/>
          <p:nvPr/>
        </p:nvSpPr>
        <p:spPr>
          <a:xfrm>
            <a:off x="6577909" y="367991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E09E012A-0281-40EC-A992-29C3C1CE75EF}"/>
              </a:ext>
            </a:extLst>
          </p:cNvPr>
          <p:cNvSpPr/>
          <p:nvPr/>
        </p:nvSpPr>
        <p:spPr>
          <a:xfrm>
            <a:off x="6577908" y="3937518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4CC81290-0602-4832-96FE-C0F5A175FBF5}"/>
              </a:ext>
            </a:extLst>
          </p:cNvPr>
          <p:cNvSpPr/>
          <p:nvPr/>
        </p:nvSpPr>
        <p:spPr>
          <a:xfrm>
            <a:off x="7262632" y="2881344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D18A01BE-96C4-45CC-920D-400C41CEB7DF}"/>
              </a:ext>
            </a:extLst>
          </p:cNvPr>
          <p:cNvSpPr/>
          <p:nvPr/>
        </p:nvSpPr>
        <p:spPr>
          <a:xfrm>
            <a:off x="7262630" y="3140797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3586772B-A57D-49DD-A50F-909604858CCD}"/>
              </a:ext>
            </a:extLst>
          </p:cNvPr>
          <p:cNvSpPr/>
          <p:nvPr/>
        </p:nvSpPr>
        <p:spPr>
          <a:xfrm>
            <a:off x="7262629" y="3415806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C07E8DC8-5837-45B3-9801-7C20651662DF}"/>
              </a:ext>
            </a:extLst>
          </p:cNvPr>
          <p:cNvSpPr/>
          <p:nvPr/>
        </p:nvSpPr>
        <p:spPr>
          <a:xfrm>
            <a:off x="7262628" y="3685320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8AF31EED-1118-4358-88AA-7E68F79B9262}"/>
              </a:ext>
            </a:extLst>
          </p:cNvPr>
          <p:cNvSpPr/>
          <p:nvPr/>
        </p:nvSpPr>
        <p:spPr>
          <a:xfrm>
            <a:off x="7262627" y="3935244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9C2C035-CE3C-4923-8648-0070C3A9CF73}"/>
              </a:ext>
            </a:extLst>
          </p:cNvPr>
          <p:cNvSpPr/>
          <p:nvPr/>
        </p:nvSpPr>
        <p:spPr>
          <a:xfrm>
            <a:off x="7915331" y="3264233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637157-A19F-4968-B8E3-469946296391}"/>
              </a:ext>
            </a:extLst>
          </p:cNvPr>
          <p:cNvSpPr/>
          <p:nvPr/>
        </p:nvSpPr>
        <p:spPr>
          <a:xfrm>
            <a:off x="7915331" y="3580973"/>
            <a:ext cx="163773" cy="163773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DFF92F2C-4AF0-4280-B291-03A6BA6CEA10}"/>
              </a:ext>
            </a:extLst>
          </p:cNvPr>
          <p:cNvCxnSpPr>
            <a:cxnSpLocks/>
            <a:stCxn id="283" idx="6"/>
            <a:endCxn id="284" idx="2"/>
          </p:cNvCxnSpPr>
          <p:nvPr/>
        </p:nvCxnSpPr>
        <p:spPr>
          <a:xfrm flipV="1">
            <a:off x="5404262" y="2959432"/>
            <a:ext cx="488924" cy="53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50C2D8F9-6C55-47A4-9FE7-3A0E87EE2CAF}"/>
              </a:ext>
            </a:extLst>
          </p:cNvPr>
          <p:cNvCxnSpPr>
            <a:cxnSpLocks/>
            <a:stCxn id="283" idx="6"/>
            <a:endCxn id="285" idx="2"/>
          </p:cNvCxnSpPr>
          <p:nvPr/>
        </p:nvCxnSpPr>
        <p:spPr>
          <a:xfrm flipV="1">
            <a:off x="5404262" y="3223291"/>
            <a:ext cx="488923" cy="274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FC1032F0-2775-497D-BD8A-D22DC3F3AD91}"/>
              </a:ext>
            </a:extLst>
          </p:cNvPr>
          <p:cNvCxnSpPr>
            <a:cxnSpLocks/>
            <a:stCxn id="283" idx="6"/>
            <a:endCxn id="286" idx="2"/>
          </p:cNvCxnSpPr>
          <p:nvPr/>
        </p:nvCxnSpPr>
        <p:spPr>
          <a:xfrm>
            <a:off x="5404262" y="3497380"/>
            <a:ext cx="48892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8A739C61-3FD8-4E47-AD38-AF3EA4DDFAEA}"/>
              </a:ext>
            </a:extLst>
          </p:cNvPr>
          <p:cNvCxnSpPr>
            <a:cxnSpLocks/>
            <a:stCxn id="283" idx="6"/>
            <a:endCxn id="287" idx="2"/>
          </p:cNvCxnSpPr>
          <p:nvPr/>
        </p:nvCxnSpPr>
        <p:spPr>
          <a:xfrm>
            <a:off x="5404262" y="3497380"/>
            <a:ext cx="488922" cy="262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CD6F38F2-DC27-46D6-B3D6-AC404A581A28}"/>
              </a:ext>
            </a:extLst>
          </p:cNvPr>
          <p:cNvCxnSpPr>
            <a:cxnSpLocks/>
            <a:stCxn id="283" idx="6"/>
            <a:endCxn id="288" idx="2"/>
          </p:cNvCxnSpPr>
          <p:nvPr/>
        </p:nvCxnSpPr>
        <p:spPr>
          <a:xfrm>
            <a:off x="5404262" y="3497380"/>
            <a:ext cx="488921" cy="519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4EBA722-6D2C-4FCD-A40D-A5CD634869AA}"/>
              </a:ext>
            </a:extLst>
          </p:cNvPr>
          <p:cNvCxnSpPr>
            <a:cxnSpLocks/>
            <a:stCxn id="289" idx="2"/>
            <a:endCxn id="284" idx="6"/>
          </p:cNvCxnSpPr>
          <p:nvPr/>
        </p:nvCxnSpPr>
        <p:spPr>
          <a:xfrm flipH="1" flipV="1">
            <a:off x="6056959" y="2959432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B02980F-250F-4ABB-A23A-F783B5CE117E}"/>
              </a:ext>
            </a:extLst>
          </p:cNvPr>
          <p:cNvCxnSpPr>
            <a:cxnSpLocks/>
            <a:stCxn id="290" idx="2"/>
            <a:endCxn id="284" idx="6"/>
          </p:cNvCxnSpPr>
          <p:nvPr/>
        </p:nvCxnSpPr>
        <p:spPr>
          <a:xfrm flipH="1" flipV="1">
            <a:off x="6056959" y="2959432"/>
            <a:ext cx="520951" cy="266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423014F-4A78-4164-A7D0-C0C2B6E850BB}"/>
              </a:ext>
            </a:extLst>
          </p:cNvPr>
          <p:cNvCxnSpPr>
            <a:cxnSpLocks/>
            <a:stCxn id="291" idx="2"/>
            <a:endCxn id="284" idx="6"/>
          </p:cNvCxnSpPr>
          <p:nvPr/>
        </p:nvCxnSpPr>
        <p:spPr>
          <a:xfrm flipH="1" flipV="1">
            <a:off x="6056959" y="2959432"/>
            <a:ext cx="520951" cy="540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2906505-6346-4E02-93E3-597C94269007}"/>
              </a:ext>
            </a:extLst>
          </p:cNvPr>
          <p:cNvCxnSpPr>
            <a:cxnSpLocks/>
            <a:stCxn id="292" idx="2"/>
            <a:endCxn id="284" idx="6"/>
          </p:cNvCxnSpPr>
          <p:nvPr/>
        </p:nvCxnSpPr>
        <p:spPr>
          <a:xfrm flipH="1" flipV="1">
            <a:off x="6056959" y="2959432"/>
            <a:ext cx="520950" cy="802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57769EF-E5BE-46EC-A3FE-2A4FCD2AB57B}"/>
              </a:ext>
            </a:extLst>
          </p:cNvPr>
          <p:cNvCxnSpPr>
            <a:cxnSpLocks/>
            <a:stCxn id="293" idx="2"/>
            <a:endCxn id="284" idx="6"/>
          </p:cNvCxnSpPr>
          <p:nvPr/>
        </p:nvCxnSpPr>
        <p:spPr>
          <a:xfrm flipH="1" flipV="1">
            <a:off x="6056959" y="2959432"/>
            <a:ext cx="520949" cy="1059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7E2546F-D9CB-42FD-8B40-1340479DE7DE}"/>
              </a:ext>
            </a:extLst>
          </p:cNvPr>
          <p:cNvCxnSpPr>
            <a:cxnSpLocks/>
            <a:stCxn id="289" idx="2"/>
            <a:endCxn id="285" idx="6"/>
          </p:cNvCxnSpPr>
          <p:nvPr/>
        </p:nvCxnSpPr>
        <p:spPr>
          <a:xfrm flipH="1">
            <a:off x="6056958" y="2961705"/>
            <a:ext cx="520953" cy="261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6913E432-4F13-4420-AEA1-0E7AC27B248B}"/>
              </a:ext>
            </a:extLst>
          </p:cNvPr>
          <p:cNvCxnSpPr>
            <a:cxnSpLocks/>
            <a:stCxn id="290" idx="2"/>
            <a:endCxn id="285" idx="6"/>
          </p:cNvCxnSpPr>
          <p:nvPr/>
        </p:nvCxnSpPr>
        <p:spPr>
          <a:xfrm flipH="1" flipV="1">
            <a:off x="6056958" y="3223291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990D474-9331-48D5-AE4A-DA263EE12ECF}"/>
              </a:ext>
            </a:extLst>
          </p:cNvPr>
          <p:cNvCxnSpPr>
            <a:cxnSpLocks/>
            <a:stCxn id="291" idx="2"/>
            <a:endCxn id="285" idx="6"/>
          </p:cNvCxnSpPr>
          <p:nvPr/>
        </p:nvCxnSpPr>
        <p:spPr>
          <a:xfrm flipH="1" flipV="1">
            <a:off x="6056958" y="3223291"/>
            <a:ext cx="520952" cy="276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6CE9A673-C08B-44A7-8F78-B306CED07B13}"/>
              </a:ext>
            </a:extLst>
          </p:cNvPr>
          <p:cNvCxnSpPr>
            <a:cxnSpLocks/>
            <a:stCxn id="292" idx="2"/>
            <a:endCxn id="285" idx="6"/>
          </p:cNvCxnSpPr>
          <p:nvPr/>
        </p:nvCxnSpPr>
        <p:spPr>
          <a:xfrm flipH="1" flipV="1">
            <a:off x="6056958" y="3223291"/>
            <a:ext cx="520951" cy="538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AC914FF5-F758-4698-BD73-9CAE2744D1B9}"/>
              </a:ext>
            </a:extLst>
          </p:cNvPr>
          <p:cNvCxnSpPr>
            <a:cxnSpLocks/>
            <a:stCxn id="293" idx="2"/>
            <a:endCxn id="285" idx="6"/>
          </p:cNvCxnSpPr>
          <p:nvPr/>
        </p:nvCxnSpPr>
        <p:spPr>
          <a:xfrm flipH="1" flipV="1">
            <a:off x="6056958" y="3223291"/>
            <a:ext cx="520950" cy="796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B21E9760-BC66-478A-84A5-D6BD7B817022}"/>
              </a:ext>
            </a:extLst>
          </p:cNvPr>
          <p:cNvCxnSpPr>
            <a:cxnSpLocks/>
            <a:stCxn id="289" idx="2"/>
            <a:endCxn id="286" idx="6"/>
          </p:cNvCxnSpPr>
          <p:nvPr/>
        </p:nvCxnSpPr>
        <p:spPr>
          <a:xfrm flipH="1">
            <a:off x="6056958" y="2961705"/>
            <a:ext cx="520953" cy="535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7BD53A6-D07B-4DF8-B678-05E1DBB036B1}"/>
              </a:ext>
            </a:extLst>
          </p:cNvPr>
          <p:cNvCxnSpPr>
            <a:cxnSpLocks/>
            <a:stCxn id="290" idx="2"/>
            <a:endCxn id="286" idx="6"/>
          </p:cNvCxnSpPr>
          <p:nvPr/>
        </p:nvCxnSpPr>
        <p:spPr>
          <a:xfrm flipH="1">
            <a:off x="6056958" y="3225564"/>
            <a:ext cx="520952" cy="271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EBB31DA9-E8E2-4A86-8D8F-E544E8BC0CFA}"/>
              </a:ext>
            </a:extLst>
          </p:cNvPr>
          <p:cNvCxnSpPr>
            <a:cxnSpLocks/>
            <a:stCxn id="292" idx="2"/>
            <a:endCxn id="286" idx="6"/>
          </p:cNvCxnSpPr>
          <p:nvPr/>
        </p:nvCxnSpPr>
        <p:spPr>
          <a:xfrm flipH="1" flipV="1">
            <a:off x="6056958" y="3497381"/>
            <a:ext cx="520951" cy="264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24006D2-4BC9-48CF-801A-DD1889923E86}"/>
              </a:ext>
            </a:extLst>
          </p:cNvPr>
          <p:cNvCxnSpPr>
            <a:cxnSpLocks/>
            <a:stCxn id="293" idx="2"/>
            <a:endCxn id="286" idx="6"/>
          </p:cNvCxnSpPr>
          <p:nvPr/>
        </p:nvCxnSpPr>
        <p:spPr>
          <a:xfrm flipH="1" flipV="1">
            <a:off x="6056958" y="3497381"/>
            <a:ext cx="520950" cy="522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D5473292-D0C6-496F-907B-793684C590B7}"/>
              </a:ext>
            </a:extLst>
          </p:cNvPr>
          <p:cNvCxnSpPr>
            <a:cxnSpLocks/>
            <a:stCxn id="289" idx="2"/>
            <a:endCxn id="287" idx="6"/>
          </p:cNvCxnSpPr>
          <p:nvPr/>
        </p:nvCxnSpPr>
        <p:spPr>
          <a:xfrm flipH="1">
            <a:off x="6056957" y="2961705"/>
            <a:ext cx="520954" cy="797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AE64CF8B-2785-4DE5-BCBD-F54D7F5D4489}"/>
              </a:ext>
            </a:extLst>
          </p:cNvPr>
          <p:cNvCxnSpPr>
            <a:cxnSpLocks/>
            <a:stCxn id="290" idx="2"/>
            <a:endCxn id="287" idx="6"/>
          </p:cNvCxnSpPr>
          <p:nvPr/>
        </p:nvCxnSpPr>
        <p:spPr>
          <a:xfrm flipH="1">
            <a:off x="6056957" y="3225564"/>
            <a:ext cx="520953" cy="53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07820621-483B-47E4-B5DC-A9B97D10B88A}"/>
              </a:ext>
            </a:extLst>
          </p:cNvPr>
          <p:cNvCxnSpPr>
            <a:cxnSpLocks/>
            <a:stCxn id="291" idx="2"/>
            <a:endCxn id="287" idx="6"/>
          </p:cNvCxnSpPr>
          <p:nvPr/>
        </p:nvCxnSpPr>
        <p:spPr>
          <a:xfrm flipH="1">
            <a:off x="6056957" y="3499654"/>
            <a:ext cx="520953" cy="259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5D2FC96-4A81-4A9D-9FB0-4A141DA959D8}"/>
              </a:ext>
            </a:extLst>
          </p:cNvPr>
          <p:cNvCxnSpPr>
            <a:cxnSpLocks/>
            <a:stCxn id="292" idx="2"/>
            <a:endCxn id="287" idx="6"/>
          </p:cNvCxnSpPr>
          <p:nvPr/>
        </p:nvCxnSpPr>
        <p:spPr>
          <a:xfrm flipH="1" flipV="1">
            <a:off x="6056957" y="3759531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A6565241-B8F0-40E5-B479-E9BC32824F2D}"/>
              </a:ext>
            </a:extLst>
          </p:cNvPr>
          <p:cNvCxnSpPr>
            <a:cxnSpLocks/>
            <a:stCxn id="293" idx="2"/>
            <a:endCxn id="287" idx="6"/>
          </p:cNvCxnSpPr>
          <p:nvPr/>
        </p:nvCxnSpPr>
        <p:spPr>
          <a:xfrm flipH="1" flipV="1">
            <a:off x="6056957" y="3759531"/>
            <a:ext cx="520951" cy="259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3E3F4CB8-871F-455A-9865-2FCE819420A4}"/>
              </a:ext>
            </a:extLst>
          </p:cNvPr>
          <p:cNvCxnSpPr>
            <a:cxnSpLocks/>
            <a:stCxn id="289" idx="2"/>
            <a:endCxn id="288" idx="6"/>
          </p:cNvCxnSpPr>
          <p:nvPr/>
        </p:nvCxnSpPr>
        <p:spPr>
          <a:xfrm flipH="1">
            <a:off x="6056956" y="2961705"/>
            <a:ext cx="520955" cy="10554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59394620-EEC8-4A38-AB2E-52219DA2E3A7}"/>
              </a:ext>
            </a:extLst>
          </p:cNvPr>
          <p:cNvCxnSpPr>
            <a:cxnSpLocks/>
            <a:stCxn id="290" idx="2"/>
            <a:endCxn id="288" idx="6"/>
          </p:cNvCxnSpPr>
          <p:nvPr/>
        </p:nvCxnSpPr>
        <p:spPr>
          <a:xfrm flipH="1">
            <a:off x="6056956" y="3225564"/>
            <a:ext cx="520954" cy="791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42CD6F5-FC00-4AA7-A024-A44EBB710090}"/>
              </a:ext>
            </a:extLst>
          </p:cNvPr>
          <p:cNvCxnSpPr>
            <a:cxnSpLocks/>
            <a:stCxn id="291" idx="2"/>
            <a:endCxn id="288" idx="6"/>
          </p:cNvCxnSpPr>
          <p:nvPr/>
        </p:nvCxnSpPr>
        <p:spPr>
          <a:xfrm flipH="1">
            <a:off x="6056956" y="3499654"/>
            <a:ext cx="520954" cy="5174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1F45126-0B3A-4961-84DA-1DEC8BD9214D}"/>
              </a:ext>
            </a:extLst>
          </p:cNvPr>
          <p:cNvCxnSpPr>
            <a:cxnSpLocks/>
            <a:stCxn id="292" idx="2"/>
            <a:endCxn id="288" idx="6"/>
          </p:cNvCxnSpPr>
          <p:nvPr/>
        </p:nvCxnSpPr>
        <p:spPr>
          <a:xfrm flipH="1">
            <a:off x="6056956" y="3761804"/>
            <a:ext cx="520953" cy="255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D17CBDD-3588-4A5B-94BD-3E5527D26D1B}"/>
              </a:ext>
            </a:extLst>
          </p:cNvPr>
          <p:cNvCxnSpPr>
            <a:cxnSpLocks/>
            <a:stCxn id="293" idx="2"/>
            <a:endCxn id="288" idx="6"/>
          </p:cNvCxnSpPr>
          <p:nvPr/>
        </p:nvCxnSpPr>
        <p:spPr>
          <a:xfrm flipH="1" flipV="1">
            <a:off x="6056956" y="4017132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AA74740-6834-4004-8FED-D645FAFB8FCE}"/>
              </a:ext>
            </a:extLst>
          </p:cNvPr>
          <p:cNvCxnSpPr>
            <a:cxnSpLocks/>
            <a:stCxn id="294" idx="2"/>
            <a:endCxn id="289" idx="6"/>
          </p:cNvCxnSpPr>
          <p:nvPr/>
        </p:nvCxnSpPr>
        <p:spPr>
          <a:xfrm flipH="1" flipV="1">
            <a:off x="6741684" y="2961705"/>
            <a:ext cx="520948" cy="15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4B0D2FF3-34A0-4E9E-8373-121F3C0CA0E4}"/>
              </a:ext>
            </a:extLst>
          </p:cNvPr>
          <p:cNvCxnSpPr>
            <a:cxnSpLocks/>
          </p:cNvCxnSpPr>
          <p:nvPr/>
        </p:nvCxnSpPr>
        <p:spPr>
          <a:xfrm flipH="1" flipV="1">
            <a:off x="6741432" y="2959432"/>
            <a:ext cx="520951" cy="266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3217C61D-8CD8-41A8-A6CE-18AA235C34FB}"/>
              </a:ext>
            </a:extLst>
          </p:cNvPr>
          <p:cNvCxnSpPr>
            <a:cxnSpLocks/>
          </p:cNvCxnSpPr>
          <p:nvPr/>
        </p:nvCxnSpPr>
        <p:spPr>
          <a:xfrm flipH="1" flipV="1">
            <a:off x="6741432" y="2959432"/>
            <a:ext cx="520951" cy="540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07969412-D4A2-48CA-A7FC-6F70A1EB73B9}"/>
              </a:ext>
            </a:extLst>
          </p:cNvPr>
          <p:cNvCxnSpPr>
            <a:cxnSpLocks/>
          </p:cNvCxnSpPr>
          <p:nvPr/>
        </p:nvCxnSpPr>
        <p:spPr>
          <a:xfrm flipH="1" flipV="1">
            <a:off x="6741432" y="2959432"/>
            <a:ext cx="520950" cy="802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502DFEE4-3B2E-45F2-B02B-C1C4642B090F}"/>
              </a:ext>
            </a:extLst>
          </p:cNvPr>
          <p:cNvCxnSpPr>
            <a:cxnSpLocks/>
          </p:cNvCxnSpPr>
          <p:nvPr/>
        </p:nvCxnSpPr>
        <p:spPr>
          <a:xfrm flipH="1" flipV="1">
            <a:off x="6741432" y="2959432"/>
            <a:ext cx="520949" cy="1059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5210B129-F9F9-426F-A41C-D20A58078F21}"/>
              </a:ext>
            </a:extLst>
          </p:cNvPr>
          <p:cNvCxnSpPr>
            <a:cxnSpLocks/>
          </p:cNvCxnSpPr>
          <p:nvPr/>
        </p:nvCxnSpPr>
        <p:spPr>
          <a:xfrm flipH="1">
            <a:off x="6741431" y="2961705"/>
            <a:ext cx="520953" cy="261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83B27E64-55E9-4E15-AB2F-556A9612E462}"/>
              </a:ext>
            </a:extLst>
          </p:cNvPr>
          <p:cNvCxnSpPr>
            <a:cxnSpLocks/>
          </p:cNvCxnSpPr>
          <p:nvPr/>
        </p:nvCxnSpPr>
        <p:spPr>
          <a:xfrm flipH="1" flipV="1">
            <a:off x="6741431" y="3223291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6FE8B630-44CD-4B61-9A4A-30DC1C9AAE55}"/>
              </a:ext>
            </a:extLst>
          </p:cNvPr>
          <p:cNvCxnSpPr>
            <a:cxnSpLocks/>
          </p:cNvCxnSpPr>
          <p:nvPr/>
        </p:nvCxnSpPr>
        <p:spPr>
          <a:xfrm flipH="1" flipV="1">
            <a:off x="6741431" y="3223291"/>
            <a:ext cx="520952" cy="276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45B753AF-09F2-4466-9ED3-F5B10F2C5260}"/>
              </a:ext>
            </a:extLst>
          </p:cNvPr>
          <p:cNvCxnSpPr>
            <a:cxnSpLocks/>
          </p:cNvCxnSpPr>
          <p:nvPr/>
        </p:nvCxnSpPr>
        <p:spPr>
          <a:xfrm flipH="1" flipV="1">
            <a:off x="6741431" y="3223291"/>
            <a:ext cx="520951" cy="538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958649B-5845-47B4-BD5E-8CDABA3A8D5B}"/>
              </a:ext>
            </a:extLst>
          </p:cNvPr>
          <p:cNvCxnSpPr>
            <a:cxnSpLocks/>
          </p:cNvCxnSpPr>
          <p:nvPr/>
        </p:nvCxnSpPr>
        <p:spPr>
          <a:xfrm flipH="1" flipV="1">
            <a:off x="6741431" y="3223291"/>
            <a:ext cx="520950" cy="796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60CDB9EB-8ABC-4854-888C-6A52B22C8F38}"/>
              </a:ext>
            </a:extLst>
          </p:cNvPr>
          <p:cNvCxnSpPr>
            <a:cxnSpLocks/>
          </p:cNvCxnSpPr>
          <p:nvPr/>
        </p:nvCxnSpPr>
        <p:spPr>
          <a:xfrm flipH="1">
            <a:off x="6741431" y="2961705"/>
            <a:ext cx="520953" cy="535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725E330-607E-4238-A5F0-46E34E7E9A2C}"/>
              </a:ext>
            </a:extLst>
          </p:cNvPr>
          <p:cNvCxnSpPr>
            <a:cxnSpLocks/>
          </p:cNvCxnSpPr>
          <p:nvPr/>
        </p:nvCxnSpPr>
        <p:spPr>
          <a:xfrm flipH="1">
            <a:off x="6741431" y="3225564"/>
            <a:ext cx="520952" cy="271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FBA4DA0-143E-4DAD-99EC-F433AA425E00}"/>
              </a:ext>
            </a:extLst>
          </p:cNvPr>
          <p:cNvCxnSpPr>
            <a:cxnSpLocks/>
          </p:cNvCxnSpPr>
          <p:nvPr/>
        </p:nvCxnSpPr>
        <p:spPr>
          <a:xfrm flipH="1" flipV="1">
            <a:off x="6741431" y="3497381"/>
            <a:ext cx="520951" cy="264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E54539BC-7B5D-43B0-AEA8-5C8A46916A92}"/>
              </a:ext>
            </a:extLst>
          </p:cNvPr>
          <p:cNvCxnSpPr>
            <a:cxnSpLocks/>
          </p:cNvCxnSpPr>
          <p:nvPr/>
        </p:nvCxnSpPr>
        <p:spPr>
          <a:xfrm flipH="1" flipV="1">
            <a:off x="6741431" y="3497381"/>
            <a:ext cx="520950" cy="522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67162637-25D2-43ED-B8F4-99137FB98FF6}"/>
              </a:ext>
            </a:extLst>
          </p:cNvPr>
          <p:cNvCxnSpPr>
            <a:cxnSpLocks/>
          </p:cNvCxnSpPr>
          <p:nvPr/>
        </p:nvCxnSpPr>
        <p:spPr>
          <a:xfrm flipH="1">
            <a:off x="6741430" y="2961705"/>
            <a:ext cx="520954" cy="797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F44C0B-7B40-4DCE-839D-19C419FF08B6}"/>
              </a:ext>
            </a:extLst>
          </p:cNvPr>
          <p:cNvCxnSpPr>
            <a:cxnSpLocks/>
          </p:cNvCxnSpPr>
          <p:nvPr/>
        </p:nvCxnSpPr>
        <p:spPr>
          <a:xfrm flipH="1">
            <a:off x="6741430" y="3225564"/>
            <a:ext cx="520953" cy="53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0A8CDE3-85BC-4382-89F6-0E997B39766D}"/>
              </a:ext>
            </a:extLst>
          </p:cNvPr>
          <p:cNvCxnSpPr>
            <a:cxnSpLocks/>
          </p:cNvCxnSpPr>
          <p:nvPr/>
        </p:nvCxnSpPr>
        <p:spPr>
          <a:xfrm flipH="1">
            <a:off x="6741430" y="3499654"/>
            <a:ext cx="520953" cy="259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680A7CC8-5418-4892-AA4B-305273CC70CF}"/>
              </a:ext>
            </a:extLst>
          </p:cNvPr>
          <p:cNvCxnSpPr>
            <a:cxnSpLocks/>
          </p:cNvCxnSpPr>
          <p:nvPr/>
        </p:nvCxnSpPr>
        <p:spPr>
          <a:xfrm flipH="1" flipV="1">
            <a:off x="6741430" y="3759531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C4572416-E835-492B-98DC-B6AC38014107}"/>
              </a:ext>
            </a:extLst>
          </p:cNvPr>
          <p:cNvCxnSpPr>
            <a:cxnSpLocks/>
          </p:cNvCxnSpPr>
          <p:nvPr/>
        </p:nvCxnSpPr>
        <p:spPr>
          <a:xfrm flipH="1" flipV="1">
            <a:off x="6741430" y="3759531"/>
            <a:ext cx="520951" cy="259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F1BBB1-6ED2-4C72-93DF-AC79E242889A}"/>
              </a:ext>
            </a:extLst>
          </p:cNvPr>
          <p:cNvCxnSpPr>
            <a:cxnSpLocks/>
          </p:cNvCxnSpPr>
          <p:nvPr/>
        </p:nvCxnSpPr>
        <p:spPr>
          <a:xfrm flipH="1">
            <a:off x="6741429" y="2961705"/>
            <a:ext cx="520955" cy="10554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1CBCD892-3CA1-4119-9971-8141668EBA33}"/>
              </a:ext>
            </a:extLst>
          </p:cNvPr>
          <p:cNvCxnSpPr>
            <a:cxnSpLocks/>
          </p:cNvCxnSpPr>
          <p:nvPr/>
        </p:nvCxnSpPr>
        <p:spPr>
          <a:xfrm flipH="1">
            <a:off x="6741429" y="3225564"/>
            <a:ext cx="520954" cy="791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5D3C0AE5-FABC-4212-8AAD-7B250F0D4DDC}"/>
              </a:ext>
            </a:extLst>
          </p:cNvPr>
          <p:cNvCxnSpPr>
            <a:cxnSpLocks/>
          </p:cNvCxnSpPr>
          <p:nvPr/>
        </p:nvCxnSpPr>
        <p:spPr>
          <a:xfrm flipH="1">
            <a:off x="6741429" y="3499654"/>
            <a:ext cx="520954" cy="5174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0028C68C-032A-4853-94F5-98C809AAA906}"/>
              </a:ext>
            </a:extLst>
          </p:cNvPr>
          <p:cNvCxnSpPr>
            <a:cxnSpLocks/>
          </p:cNvCxnSpPr>
          <p:nvPr/>
        </p:nvCxnSpPr>
        <p:spPr>
          <a:xfrm flipH="1">
            <a:off x="6741429" y="3761804"/>
            <a:ext cx="520953" cy="255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EBC85AA2-FF73-4190-9B0E-5CAE135C3FF5}"/>
              </a:ext>
            </a:extLst>
          </p:cNvPr>
          <p:cNvCxnSpPr>
            <a:cxnSpLocks/>
          </p:cNvCxnSpPr>
          <p:nvPr/>
        </p:nvCxnSpPr>
        <p:spPr>
          <a:xfrm flipH="1" flipV="1">
            <a:off x="6741429" y="4017132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EB46D13A-784E-486A-BA46-4CA1B60B141D}"/>
              </a:ext>
            </a:extLst>
          </p:cNvPr>
          <p:cNvCxnSpPr>
            <a:cxnSpLocks/>
            <a:stCxn id="294" idx="6"/>
            <a:endCxn id="299" idx="2"/>
          </p:cNvCxnSpPr>
          <p:nvPr/>
        </p:nvCxnSpPr>
        <p:spPr>
          <a:xfrm>
            <a:off x="7426405" y="2963231"/>
            <a:ext cx="488926" cy="382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E59B157-AD91-4D5E-A876-FCE4C36EC0D0}"/>
              </a:ext>
            </a:extLst>
          </p:cNvPr>
          <p:cNvCxnSpPr>
            <a:cxnSpLocks/>
            <a:stCxn id="294" idx="6"/>
            <a:endCxn id="300" idx="2"/>
          </p:cNvCxnSpPr>
          <p:nvPr/>
        </p:nvCxnSpPr>
        <p:spPr>
          <a:xfrm>
            <a:off x="7426405" y="2963231"/>
            <a:ext cx="488926" cy="699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B51A863-0C1C-4BA7-BC13-39E351BEF161}"/>
              </a:ext>
            </a:extLst>
          </p:cNvPr>
          <p:cNvCxnSpPr>
            <a:cxnSpLocks/>
            <a:stCxn id="295" idx="6"/>
            <a:endCxn id="299" idx="2"/>
          </p:cNvCxnSpPr>
          <p:nvPr/>
        </p:nvCxnSpPr>
        <p:spPr>
          <a:xfrm>
            <a:off x="7426403" y="3222684"/>
            <a:ext cx="488928" cy="123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4D4E389C-3F9C-4A8D-AECD-1AA082C33AFD}"/>
              </a:ext>
            </a:extLst>
          </p:cNvPr>
          <p:cNvCxnSpPr>
            <a:cxnSpLocks/>
            <a:stCxn id="295" idx="6"/>
            <a:endCxn id="300" idx="2"/>
          </p:cNvCxnSpPr>
          <p:nvPr/>
        </p:nvCxnSpPr>
        <p:spPr>
          <a:xfrm>
            <a:off x="7426403" y="3222684"/>
            <a:ext cx="488928" cy="44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9CB6EDC-25FA-47F2-965A-1FA85A3DD5DA}"/>
              </a:ext>
            </a:extLst>
          </p:cNvPr>
          <p:cNvCxnSpPr>
            <a:cxnSpLocks/>
            <a:stCxn id="296" idx="6"/>
            <a:endCxn id="300" idx="2"/>
          </p:cNvCxnSpPr>
          <p:nvPr/>
        </p:nvCxnSpPr>
        <p:spPr>
          <a:xfrm>
            <a:off x="7426402" y="3497693"/>
            <a:ext cx="488929" cy="16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197BC7C-423C-4097-9277-A63312617DCB}"/>
              </a:ext>
            </a:extLst>
          </p:cNvPr>
          <p:cNvCxnSpPr>
            <a:cxnSpLocks/>
            <a:stCxn id="296" idx="6"/>
            <a:endCxn id="299" idx="2"/>
          </p:cNvCxnSpPr>
          <p:nvPr/>
        </p:nvCxnSpPr>
        <p:spPr>
          <a:xfrm flipV="1">
            <a:off x="7426402" y="3346120"/>
            <a:ext cx="488929" cy="1515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0B946C6-6EDB-4828-88AB-52B34D0899A8}"/>
              </a:ext>
            </a:extLst>
          </p:cNvPr>
          <p:cNvCxnSpPr>
            <a:cxnSpLocks/>
            <a:stCxn id="297" idx="6"/>
            <a:endCxn id="299" idx="2"/>
          </p:cNvCxnSpPr>
          <p:nvPr/>
        </p:nvCxnSpPr>
        <p:spPr>
          <a:xfrm flipV="1">
            <a:off x="7426401" y="3346120"/>
            <a:ext cx="488930" cy="421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F996DD3-D927-47E3-9FC4-22AB735D6DE1}"/>
              </a:ext>
            </a:extLst>
          </p:cNvPr>
          <p:cNvCxnSpPr>
            <a:cxnSpLocks/>
            <a:stCxn id="297" idx="6"/>
            <a:endCxn id="300" idx="2"/>
          </p:cNvCxnSpPr>
          <p:nvPr/>
        </p:nvCxnSpPr>
        <p:spPr>
          <a:xfrm flipV="1">
            <a:off x="7426401" y="3662860"/>
            <a:ext cx="488930" cy="104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B507333-CC32-478C-91BB-00D4FACB7997}"/>
              </a:ext>
            </a:extLst>
          </p:cNvPr>
          <p:cNvCxnSpPr>
            <a:cxnSpLocks/>
            <a:stCxn id="298" idx="6"/>
            <a:endCxn id="299" idx="2"/>
          </p:cNvCxnSpPr>
          <p:nvPr/>
        </p:nvCxnSpPr>
        <p:spPr>
          <a:xfrm flipV="1">
            <a:off x="7426400" y="3346120"/>
            <a:ext cx="488931" cy="6710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A23EA3AA-1616-4AED-8A31-F40114F0C325}"/>
              </a:ext>
            </a:extLst>
          </p:cNvPr>
          <p:cNvCxnSpPr>
            <a:cxnSpLocks/>
            <a:stCxn id="298" idx="6"/>
            <a:endCxn id="300" idx="2"/>
          </p:cNvCxnSpPr>
          <p:nvPr/>
        </p:nvCxnSpPr>
        <p:spPr>
          <a:xfrm flipV="1">
            <a:off x="7426400" y="3662860"/>
            <a:ext cx="488931" cy="3542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6A2CBBB-3B03-4918-AB1A-71AC7EC4260A}"/>
              </a:ext>
            </a:extLst>
          </p:cNvPr>
          <p:cNvCxnSpPr>
            <a:cxnSpLocks/>
            <a:stCxn id="299" idx="6"/>
          </p:cNvCxnSpPr>
          <p:nvPr/>
        </p:nvCxnSpPr>
        <p:spPr>
          <a:xfrm flipV="1">
            <a:off x="8079104" y="3346119"/>
            <a:ext cx="277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BAD5D8B2-0129-4F3C-88C3-49137EC2619C}"/>
              </a:ext>
            </a:extLst>
          </p:cNvPr>
          <p:cNvCxnSpPr>
            <a:cxnSpLocks/>
            <a:stCxn id="300" idx="6"/>
          </p:cNvCxnSpPr>
          <p:nvPr/>
        </p:nvCxnSpPr>
        <p:spPr>
          <a:xfrm>
            <a:off x="8079104" y="3662860"/>
            <a:ext cx="27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575971ED-282F-4A49-A680-0CA312876CD6}"/>
              </a:ext>
            </a:extLst>
          </p:cNvPr>
          <p:cNvSpPr txBox="1"/>
          <p:nvPr/>
        </p:nvSpPr>
        <p:spPr>
          <a:xfrm>
            <a:off x="8356345" y="3230827"/>
            <a:ext cx="609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70% cat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CE420201-4178-4B38-AB0F-A66A00FE9C87}"/>
              </a:ext>
            </a:extLst>
          </p:cNvPr>
          <p:cNvSpPr txBox="1"/>
          <p:nvPr/>
        </p:nvSpPr>
        <p:spPr>
          <a:xfrm>
            <a:off x="8356344" y="3547443"/>
            <a:ext cx="636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30% dog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95407150-A639-4FE0-9B26-D9693FF3940D}"/>
              </a:ext>
            </a:extLst>
          </p:cNvPr>
          <p:cNvSpPr txBox="1"/>
          <p:nvPr/>
        </p:nvSpPr>
        <p:spPr>
          <a:xfrm>
            <a:off x="805872" y="3424046"/>
            <a:ext cx="179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9210D5AD-B9F9-47C8-A238-BF45155198A0}"/>
              </a:ext>
            </a:extLst>
          </p:cNvPr>
          <p:cNvSpPr txBox="1"/>
          <p:nvPr/>
        </p:nvSpPr>
        <p:spPr>
          <a:xfrm>
            <a:off x="5591362" y="1218821"/>
            <a:ext cx="21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75DD670B-084A-4036-A13E-F6A8D85F5522}"/>
              </a:ext>
            </a:extLst>
          </p:cNvPr>
          <p:cNvSpPr txBox="1"/>
          <p:nvPr/>
        </p:nvSpPr>
        <p:spPr>
          <a:xfrm>
            <a:off x="3210033" y="1216086"/>
            <a:ext cx="21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Input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9CE69F10-D0CC-4986-BBA9-CB3A4BD93931}"/>
              </a:ext>
            </a:extLst>
          </p:cNvPr>
          <p:cNvSpPr txBox="1"/>
          <p:nvPr/>
        </p:nvSpPr>
        <p:spPr>
          <a:xfrm>
            <a:off x="7651686" y="1214720"/>
            <a:ext cx="21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</p:txBody>
      </p: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475EF2F9-71D7-4E0D-905E-BB62298710BB}"/>
              </a:ext>
            </a:extLst>
          </p:cNvPr>
          <p:cNvCxnSpPr>
            <a:cxnSpLocks/>
          </p:cNvCxnSpPr>
          <p:nvPr/>
        </p:nvCxnSpPr>
        <p:spPr>
          <a:xfrm flipV="1">
            <a:off x="4955548" y="2228546"/>
            <a:ext cx="277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8F858924-D85D-48FD-98F4-56F07C7106AF}"/>
              </a:ext>
            </a:extLst>
          </p:cNvPr>
          <p:cNvCxnSpPr>
            <a:cxnSpLocks/>
          </p:cNvCxnSpPr>
          <p:nvPr/>
        </p:nvCxnSpPr>
        <p:spPr>
          <a:xfrm flipV="1">
            <a:off x="4952985" y="3499653"/>
            <a:ext cx="277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24446C5-242A-49F1-BA04-45348F7A2487}"/>
              </a:ext>
            </a:extLst>
          </p:cNvPr>
          <p:cNvGrpSpPr/>
          <p:nvPr/>
        </p:nvGrpSpPr>
        <p:grpSpPr>
          <a:xfrm>
            <a:off x="9084722" y="2704063"/>
            <a:ext cx="2604437" cy="547970"/>
            <a:chOff x="3699553" y="4753651"/>
            <a:chExt cx="2723698" cy="803298"/>
          </a:xfrm>
        </p:grpSpPr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E14CD5CC-3105-4099-A679-7B4D3C5808D4}"/>
                </a:ext>
              </a:extLst>
            </p:cNvPr>
            <p:cNvSpPr/>
            <p:nvPr/>
          </p:nvSpPr>
          <p:spPr>
            <a:xfrm>
              <a:off x="3699553" y="4753651"/>
              <a:ext cx="2723698" cy="8032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3F6FB296-6BCA-4218-A9A6-86CEF392E71B}"/>
                </a:ext>
              </a:extLst>
            </p:cNvPr>
            <p:cNvSpPr txBox="1"/>
            <p:nvPr/>
          </p:nvSpPr>
          <p:spPr>
            <a:xfrm>
              <a:off x="4095182" y="4901406"/>
              <a:ext cx="2299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Glitch Detection</a:t>
              </a:r>
            </a:p>
          </p:txBody>
        </p:sp>
        <p:sp>
          <p:nvSpPr>
            <p:cNvPr id="405" name="Arrow: Right 404">
              <a:extLst>
                <a:ext uri="{FF2B5EF4-FFF2-40B4-BE49-F238E27FC236}">
                  <a16:creationId xmlns:a16="http://schemas.microsoft.com/office/drawing/2014/main" id="{F7CC4379-8DE1-4975-B254-7E228FDCD3E2}"/>
                </a:ext>
              </a:extLst>
            </p:cNvPr>
            <p:cNvSpPr/>
            <p:nvPr/>
          </p:nvSpPr>
          <p:spPr>
            <a:xfrm>
              <a:off x="3804453" y="5029055"/>
              <a:ext cx="256596" cy="25248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F76E8A20-8DD0-4780-B553-A602ABFB2BAF}"/>
              </a:ext>
            </a:extLst>
          </p:cNvPr>
          <p:cNvCxnSpPr>
            <a:cxnSpLocks/>
            <a:stCxn id="105" idx="2"/>
            <a:endCxn id="100" idx="6"/>
          </p:cNvCxnSpPr>
          <p:nvPr/>
        </p:nvCxnSpPr>
        <p:spPr>
          <a:xfrm flipH="1" flipV="1">
            <a:off x="6057210" y="2229795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5097D931-6EFA-4A7B-827B-DC181AB2FD32}"/>
              </a:ext>
            </a:extLst>
          </p:cNvPr>
          <p:cNvCxnSpPr>
            <a:stCxn id="105" idx="6"/>
            <a:endCxn id="110" idx="2"/>
          </p:cNvCxnSpPr>
          <p:nvPr/>
        </p:nvCxnSpPr>
        <p:spPr>
          <a:xfrm flipV="1">
            <a:off x="6741935" y="2228784"/>
            <a:ext cx="520446" cy="32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5866264-1537-441F-B78C-46FFB53F0949}"/>
              </a:ext>
            </a:extLst>
          </p:cNvPr>
          <p:cNvCxnSpPr>
            <a:cxnSpLocks/>
            <a:stCxn id="286" idx="6"/>
            <a:endCxn id="291" idx="2"/>
          </p:cNvCxnSpPr>
          <p:nvPr/>
        </p:nvCxnSpPr>
        <p:spPr>
          <a:xfrm>
            <a:off x="6056958" y="3497381"/>
            <a:ext cx="520952" cy="2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0F1AA3F4-9C25-407D-8A3E-280235D1BFAC}"/>
              </a:ext>
            </a:extLst>
          </p:cNvPr>
          <p:cNvCxnSpPr>
            <a:stCxn id="291" idx="6"/>
            <a:endCxn id="296" idx="2"/>
          </p:cNvCxnSpPr>
          <p:nvPr/>
        </p:nvCxnSpPr>
        <p:spPr>
          <a:xfrm flipV="1">
            <a:off x="6741683" y="3497693"/>
            <a:ext cx="520946" cy="19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7" name="TextBox 416">
            <a:extLst>
              <a:ext uri="{FF2B5EF4-FFF2-40B4-BE49-F238E27FC236}">
                <a16:creationId xmlns:a16="http://schemas.microsoft.com/office/drawing/2014/main" id="{B0B69837-C3CE-442D-A0C6-67E959FB69B6}"/>
              </a:ext>
            </a:extLst>
          </p:cNvPr>
          <p:cNvSpPr txBox="1"/>
          <p:nvPr/>
        </p:nvSpPr>
        <p:spPr>
          <a:xfrm>
            <a:off x="5841900" y="4695194"/>
            <a:ext cx="541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reliability premise: large dataset training for DNN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86E702D2-7AAC-480C-A2D8-0F388D6A3867}"/>
              </a:ext>
            </a:extLst>
          </p:cNvPr>
          <p:cNvSpPr txBox="1"/>
          <p:nvPr/>
        </p:nvSpPr>
        <p:spPr>
          <a:xfrm>
            <a:off x="5841899" y="5550128"/>
            <a:ext cx="5752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(data augmentation): generating enough real-world UI glitches</a:t>
            </a:r>
          </a:p>
        </p:txBody>
      </p:sp>
      <p:grpSp>
        <p:nvGrpSpPr>
          <p:cNvPr id="261" name="组合 3">
            <a:extLst>
              <a:ext uri="{FF2B5EF4-FFF2-40B4-BE49-F238E27FC236}">
                <a16:creationId xmlns:a16="http://schemas.microsoft.com/office/drawing/2014/main" id="{2E513788-F887-4C8F-A1DF-9FCCDA4BE6CA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262" name="直接连接符 24">
              <a:extLst>
                <a:ext uri="{FF2B5EF4-FFF2-40B4-BE49-F238E27FC236}">
                  <a16:creationId xmlns:a16="http://schemas.microsoft.com/office/drawing/2014/main" id="{58573CE2-9031-4FFB-A2A3-99E666023E3E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4" name="图片 4">
              <a:extLst>
                <a:ext uri="{FF2B5EF4-FFF2-40B4-BE49-F238E27FC236}">
                  <a16:creationId xmlns:a16="http://schemas.microsoft.com/office/drawing/2014/main" id="{B29B7E57-75E5-4D33-A101-3956E056FC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265" name="图片 5">
              <a:extLst>
                <a:ext uri="{FF2B5EF4-FFF2-40B4-BE49-F238E27FC236}">
                  <a16:creationId xmlns:a16="http://schemas.microsoft.com/office/drawing/2014/main" id="{97473CD6-9C4E-4B57-A261-B75B6BC92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32E1E3D-4D28-7840-BE9D-3D2288AE2995}"/>
              </a:ext>
            </a:extLst>
          </p:cNvPr>
          <p:cNvGrpSpPr/>
          <p:nvPr/>
        </p:nvGrpSpPr>
        <p:grpSpPr>
          <a:xfrm>
            <a:off x="704335" y="4474564"/>
            <a:ext cx="10700634" cy="1288562"/>
            <a:chOff x="704335" y="4474564"/>
            <a:chExt cx="10700634" cy="1288562"/>
          </a:xfrm>
        </p:grpSpPr>
        <p:pic>
          <p:nvPicPr>
            <p:cNvPr id="370" name="Picture 369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9C37A24E-D3AB-C147-B40F-12C192B3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951" y="4891720"/>
              <a:ext cx="1448547" cy="724274"/>
            </a:xfrm>
            <a:prstGeom prst="rect">
              <a:avLst/>
            </a:prstGeom>
          </p:spPr>
        </p:pic>
        <p:pic>
          <p:nvPicPr>
            <p:cNvPr id="369" name="Picture 36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C039AEF0-B63E-9142-A346-8323AF1C5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233" y="4921751"/>
              <a:ext cx="1448524" cy="724262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48E1D0-83AE-9A43-B53C-CD7AA757AED2}"/>
                </a:ext>
              </a:extLst>
            </p:cNvPr>
            <p:cNvGrpSpPr/>
            <p:nvPr/>
          </p:nvGrpSpPr>
          <p:grpSpPr>
            <a:xfrm>
              <a:off x="704335" y="4474564"/>
              <a:ext cx="10700634" cy="1288562"/>
              <a:chOff x="704335" y="4474564"/>
              <a:chExt cx="10700634" cy="1288562"/>
            </a:xfrm>
          </p:grpSpPr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1C4EC655-A240-4AF0-BDA0-21753068D3C7}"/>
                  </a:ext>
                </a:extLst>
              </p:cNvPr>
              <p:cNvSpPr txBox="1"/>
              <p:nvPr/>
            </p:nvSpPr>
            <p:spPr>
              <a:xfrm>
                <a:off x="5841900" y="5123003"/>
                <a:ext cx="5563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Problem: real-world game screenshots contains few glitch images?</a:t>
                </a:r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A2F21526-0A19-4357-A79D-2F48C8453E91}"/>
                  </a:ext>
                </a:extLst>
              </p:cNvPr>
              <p:cNvSpPr/>
              <p:nvPr/>
            </p:nvSpPr>
            <p:spPr>
              <a:xfrm>
                <a:off x="5714104" y="5106160"/>
                <a:ext cx="5544446" cy="35199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136AEF16-43E3-8347-9F99-BC4475E18582}"/>
                  </a:ext>
                </a:extLst>
              </p:cNvPr>
              <p:cNvGrpSpPr/>
              <p:nvPr/>
            </p:nvGrpSpPr>
            <p:grpSpPr>
              <a:xfrm>
                <a:off x="704335" y="4587116"/>
                <a:ext cx="988540" cy="1176010"/>
                <a:chOff x="2623752" y="2129423"/>
                <a:chExt cx="988540" cy="1176010"/>
              </a:xfrm>
            </p:grpSpPr>
            <p:pic>
              <p:nvPicPr>
                <p:cNvPr id="268" name="Graphic 267" descr="Smart Phone outline">
                  <a:extLst>
                    <a:ext uri="{FF2B5EF4-FFF2-40B4-BE49-F238E27FC236}">
                      <a16:creationId xmlns:a16="http://schemas.microsoft.com/office/drawing/2014/main" id="{646D160B-4399-6C44-A657-1EA6F4664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0822" y="2391033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76AB2C79-BA60-5F4F-A90E-1EEB02847A3A}"/>
                    </a:ext>
                  </a:extLst>
                </p:cNvPr>
                <p:cNvSpPr txBox="1"/>
                <p:nvPr/>
              </p:nvSpPr>
              <p:spPr>
                <a:xfrm>
                  <a:off x="2623752" y="2129423"/>
                  <a:ext cx="98854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mobile game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B2539E7-07A4-3543-BAA8-A947656AD183}"/>
                  </a:ext>
                </a:extLst>
              </p:cNvPr>
              <p:cNvGrpSpPr/>
              <p:nvPr/>
            </p:nvGrpSpPr>
            <p:grpSpPr>
              <a:xfrm>
                <a:off x="1655805" y="5031298"/>
                <a:ext cx="1102385" cy="274628"/>
                <a:chOff x="1655805" y="5031298"/>
                <a:chExt cx="1102385" cy="274628"/>
              </a:xfrm>
            </p:grpSpPr>
            <p:cxnSp>
              <p:nvCxnSpPr>
                <p:cNvPr id="271" name="Straight Arrow Connector 270">
                  <a:extLst>
                    <a:ext uri="{FF2B5EF4-FFF2-40B4-BE49-F238E27FC236}">
                      <a16:creationId xmlns:a16="http://schemas.microsoft.com/office/drawing/2014/main" id="{91A31F69-1BD3-614A-B852-3DE34510D5BE}"/>
                    </a:ext>
                  </a:extLst>
                </p:cNvPr>
                <p:cNvCxnSpPr>
                  <a:cxnSpLocks/>
                  <a:stCxn id="268" idx="3"/>
                </p:cNvCxnSpPr>
                <p:nvPr/>
              </p:nvCxnSpPr>
              <p:spPr>
                <a:xfrm>
                  <a:off x="1655805" y="5305926"/>
                  <a:ext cx="108739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6FD2E4C5-6FEE-CA4D-9109-C840B13CE9CE}"/>
                    </a:ext>
                  </a:extLst>
                </p:cNvPr>
                <p:cNvSpPr txBox="1"/>
                <p:nvPr/>
              </p:nvSpPr>
              <p:spPr>
                <a:xfrm>
                  <a:off x="1658729" y="5031298"/>
                  <a:ext cx="109946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000000"/>
                      </a:solidFill>
                    </a:rPr>
                    <a:t>scene traverse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0EB813B-542D-6847-8B74-3C5C11E39F76}"/>
                  </a:ext>
                </a:extLst>
              </p:cNvPr>
              <p:cNvGrpSpPr/>
              <p:nvPr/>
            </p:nvGrpSpPr>
            <p:grpSpPr>
              <a:xfrm>
                <a:off x="3441332" y="4474564"/>
                <a:ext cx="1099461" cy="352269"/>
                <a:chOff x="3156519" y="4474564"/>
                <a:chExt cx="1099461" cy="352269"/>
              </a:xfrm>
            </p:grpSpPr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8892744D-3FCD-024F-B2D8-CE8A1CC7111C}"/>
                    </a:ext>
                  </a:extLst>
                </p:cNvPr>
                <p:cNvSpPr txBox="1"/>
                <p:nvPr/>
              </p:nvSpPr>
              <p:spPr>
                <a:xfrm>
                  <a:off x="3156519" y="4494150"/>
                  <a:ext cx="109946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000000"/>
                      </a:solidFill>
                    </a:rPr>
                    <a:t>IO module</a:t>
                  </a: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E3F21AAB-7505-4741-B06B-87FE6ECFE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12826" y="4474564"/>
                  <a:ext cx="0" cy="3522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CC214893-251C-7C41-8BE0-7AF774067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4359" y="4948796"/>
                <a:ext cx="1449945" cy="724973"/>
              </a:xfrm>
              <a:prstGeom prst="rect">
                <a:avLst/>
              </a:prstGeom>
            </p:spPr>
          </p:pic>
          <p:cxnSp>
            <p:nvCxnSpPr>
              <p:cNvPr id="368" name="Straight Arrow Connector 367">
                <a:extLst>
                  <a:ext uri="{FF2B5EF4-FFF2-40B4-BE49-F238E27FC236}">
                    <a16:creationId xmlns:a16="http://schemas.microsoft.com/office/drawing/2014/main" id="{7BC7DBD7-34BC-C54C-9D52-4F01FAB1A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563" y="5282157"/>
                <a:ext cx="10493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6200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/>
      <p:bldP spid="4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Generating Real-World UI Glitch Images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9210D5AD-B9F9-47C8-A238-BF45155198A0}"/>
              </a:ext>
            </a:extLst>
          </p:cNvPr>
          <p:cNvSpPr txBox="1"/>
          <p:nvPr/>
        </p:nvSpPr>
        <p:spPr>
          <a:xfrm>
            <a:off x="704334" y="1630569"/>
            <a:ext cx="981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data augmentation approach: Heuristic-based &amp; Not graphically-rich specific 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75DD670B-084A-4036-A13E-F6A8D85F5522}"/>
              </a:ext>
            </a:extLst>
          </p:cNvPr>
          <p:cNvSpPr txBox="1"/>
          <p:nvPr/>
        </p:nvSpPr>
        <p:spPr>
          <a:xfrm>
            <a:off x="704334" y="1214720"/>
            <a:ext cx="7200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Challenge: How to generate large amount of real-world UI glitch images?</a:t>
            </a:r>
          </a:p>
        </p:txBody>
      </p:sp>
      <p:grpSp>
        <p:nvGrpSpPr>
          <p:cNvPr id="52" name="组合 3">
            <a:extLst>
              <a:ext uri="{FF2B5EF4-FFF2-40B4-BE49-F238E27FC236}">
                <a16:creationId xmlns:a16="http://schemas.microsoft.com/office/drawing/2014/main" id="{F5077D1D-B907-45F7-9935-58F697B19AD9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53" name="直接连接符 24">
              <a:extLst>
                <a:ext uri="{FF2B5EF4-FFF2-40B4-BE49-F238E27FC236}">
                  <a16:creationId xmlns:a16="http://schemas.microsoft.com/office/drawing/2014/main" id="{1424E19F-AB79-4CE2-B708-5D928AAEC8F5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图片 4">
              <a:extLst>
                <a:ext uri="{FF2B5EF4-FFF2-40B4-BE49-F238E27FC236}">
                  <a16:creationId xmlns:a16="http://schemas.microsoft.com/office/drawing/2014/main" id="{C781A145-77DF-4049-8840-04276CC378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55" name="图片 5">
              <a:extLst>
                <a:ext uri="{FF2B5EF4-FFF2-40B4-BE49-F238E27FC236}">
                  <a16:creationId xmlns:a16="http://schemas.microsoft.com/office/drawing/2014/main" id="{8C54E209-88CD-452D-8606-B0A46AD803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7738F17-FF1E-5B49-B347-D5A8D111B128}"/>
              </a:ext>
            </a:extLst>
          </p:cNvPr>
          <p:cNvGrpSpPr/>
          <p:nvPr/>
        </p:nvGrpSpPr>
        <p:grpSpPr>
          <a:xfrm>
            <a:off x="704334" y="2301088"/>
            <a:ext cx="10278507" cy="3926073"/>
            <a:chOff x="709523" y="2123472"/>
            <a:chExt cx="10278507" cy="3926073"/>
          </a:xfrm>
        </p:grpSpPr>
        <p:pic>
          <p:nvPicPr>
            <p:cNvPr id="261" name="Picture 260" descr="A picture containing text, indoor, different, colorful&#10;&#10;Description automatically generated">
              <a:extLst>
                <a:ext uri="{FF2B5EF4-FFF2-40B4-BE49-F238E27FC236}">
                  <a16:creationId xmlns:a16="http://schemas.microsoft.com/office/drawing/2014/main" id="{C0EA39DA-2B6F-417E-94B5-04CBA16CA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2"/>
            <a:stretch/>
          </p:blipFill>
          <p:spPr>
            <a:xfrm>
              <a:off x="9346302" y="2479537"/>
              <a:ext cx="1641728" cy="35700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9EC766-5A73-4BDF-9E80-0A5D459DA08B}"/>
                </a:ext>
              </a:extLst>
            </p:cNvPr>
            <p:cNvSpPr txBox="1"/>
            <p:nvPr/>
          </p:nvSpPr>
          <p:spPr>
            <a:xfrm>
              <a:off x="7366218" y="2171759"/>
              <a:ext cx="1660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 images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1FEE3-AD7C-4B68-BBA3-6E9CA1A41756}"/>
                </a:ext>
              </a:extLst>
            </p:cNvPr>
            <p:cNvSpPr txBox="1"/>
            <p:nvPr/>
          </p:nvSpPr>
          <p:spPr>
            <a:xfrm>
              <a:off x="9308777" y="2171760"/>
              <a:ext cx="1660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abnormal samples</a:t>
              </a:r>
            </a:p>
          </p:txBody>
        </p:sp>
        <p:pic>
          <p:nvPicPr>
            <p:cNvPr id="43" name="Picture 42" descr="A picture containing text, indoor, different, colorful&#10;&#10;Description automatically generated">
              <a:extLst>
                <a:ext uri="{FF2B5EF4-FFF2-40B4-BE49-F238E27FC236}">
                  <a16:creationId xmlns:a16="http://schemas.microsoft.com/office/drawing/2014/main" id="{E64D2958-D588-6149-AFD2-B6DC876B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443"/>
            <a:stretch/>
          </p:blipFill>
          <p:spPr>
            <a:xfrm>
              <a:off x="7306453" y="2479537"/>
              <a:ext cx="1937645" cy="3570008"/>
            </a:xfrm>
            <a:prstGeom prst="rect">
              <a:avLst/>
            </a:prstGeom>
          </p:spPr>
        </p:pic>
        <p:pic>
          <p:nvPicPr>
            <p:cNvPr id="49" name="Picture 48" descr="A picture containing text, different, marketplace, screenshot&#10;&#10;Description automatically generated">
              <a:extLst>
                <a:ext uri="{FF2B5EF4-FFF2-40B4-BE49-F238E27FC236}">
                  <a16:creationId xmlns:a16="http://schemas.microsoft.com/office/drawing/2014/main" id="{29F5759F-5904-E84D-8E69-075CE9A67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56" y="3833592"/>
              <a:ext cx="1353636" cy="726101"/>
            </a:xfrm>
            <a:prstGeom prst="rect">
              <a:avLst/>
            </a:prstGeom>
          </p:spPr>
        </p:pic>
        <p:pic>
          <p:nvPicPr>
            <p:cNvPr id="50" name="Picture 4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0947327B-2C39-C84D-86D7-5FF0DC4A0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43" y="3900299"/>
              <a:ext cx="1426689" cy="659394"/>
            </a:xfrm>
            <a:prstGeom prst="rect">
              <a:avLst/>
            </a:prstGeom>
          </p:spPr>
        </p:pic>
        <p:pic>
          <p:nvPicPr>
            <p:cNvPr id="51" name="Picture 5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5635187E-2688-7B45-A004-462A2489D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83" y="3945545"/>
              <a:ext cx="1426689" cy="699078"/>
            </a:xfrm>
            <a:prstGeom prst="rect">
              <a:avLst/>
            </a:prstGeom>
          </p:spPr>
        </p:pic>
        <p:pic>
          <p:nvPicPr>
            <p:cNvPr id="56" name="Picture 55" descr="A picture containing text, rug&#10;&#10;Description automatically generated">
              <a:extLst>
                <a:ext uri="{FF2B5EF4-FFF2-40B4-BE49-F238E27FC236}">
                  <a16:creationId xmlns:a16="http://schemas.microsoft.com/office/drawing/2014/main" id="{B02097D2-BAD2-034E-AB9B-AF204540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23" y="4001731"/>
              <a:ext cx="1426691" cy="81964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9E7E1F-7F0D-864E-8166-AF0A6A5F84C6}"/>
                </a:ext>
              </a:extLst>
            </p:cNvPr>
            <p:cNvSpPr txBox="1"/>
            <p:nvPr/>
          </p:nvSpPr>
          <p:spPr>
            <a:xfrm>
              <a:off x="710921" y="3465838"/>
              <a:ext cx="1660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glitch 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F1B4944-6B55-4C4A-8F2B-D6F8480EFAA6}"/>
                </a:ext>
              </a:extLst>
            </p:cNvPr>
            <p:cNvSpPr txBox="1"/>
            <p:nvPr/>
          </p:nvSpPr>
          <p:spPr>
            <a:xfrm>
              <a:off x="2448218" y="3975138"/>
              <a:ext cx="1191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manifestation study</a:t>
              </a:r>
            </a:p>
          </p:txBody>
        </p:sp>
        <p:cxnSp>
          <p:nvCxnSpPr>
            <p:cNvPr id="59" name="Connector: Elbow 22">
              <a:extLst>
                <a:ext uri="{FF2B5EF4-FFF2-40B4-BE49-F238E27FC236}">
                  <a16:creationId xmlns:a16="http://schemas.microsoft.com/office/drawing/2014/main" id="{A7F5A176-AA78-EA4B-AA25-FEF339B46FD3}"/>
                </a:ext>
              </a:extLst>
            </p:cNvPr>
            <p:cNvCxnSpPr>
              <a:cxnSpLocks/>
              <a:stCxn id="49" idx="3"/>
              <a:endCxn id="68" idx="1"/>
            </p:cNvCxnSpPr>
            <p:nvPr/>
          </p:nvCxnSpPr>
          <p:spPr>
            <a:xfrm flipV="1">
              <a:off x="2277992" y="2872341"/>
              <a:ext cx="1954832" cy="1324302"/>
            </a:xfrm>
            <a:prstGeom prst="bentConnector3">
              <a:avLst>
                <a:gd name="adj1" fmla="val 73388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29">
              <a:extLst>
                <a:ext uri="{FF2B5EF4-FFF2-40B4-BE49-F238E27FC236}">
                  <a16:creationId xmlns:a16="http://schemas.microsoft.com/office/drawing/2014/main" id="{6609B993-5B4C-4A40-A35C-C2D85CC0BF00}"/>
                </a:ext>
              </a:extLst>
            </p:cNvPr>
            <p:cNvCxnSpPr>
              <a:cxnSpLocks/>
              <a:stCxn id="49" idx="3"/>
              <a:endCxn id="69" idx="1"/>
            </p:cNvCxnSpPr>
            <p:nvPr/>
          </p:nvCxnSpPr>
          <p:spPr>
            <a:xfrm flipV="1">
              <a:off x="2277992" y="3760414"/>
              <a:ext cx="1954832" cy="436229"/>
            </a:xfrm>
            <a:prstGeom prst="bentConnector3">
              <a:avLst>
                <a:gd name="adj1" fmla="val 73388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121">
              <a:extLst>
                <a:ext uri="{FF2B5EF4-FFF2-40B4-BE49-F238E27FC236}">
                  <a16:creationId xmlns:a16="http://schemas.microsoft.com/office/drawing/2014/main" id="{48440DB0-F819-1C4A-89E2-9FB0B44D3960}"/>
                </a:ext>
              </a:extLst>
            </p:cNvPr>
            <p:cNvCxnSpPr>
              <a:cxnSpLocks/>
              <a:stCxn id="49" idx="3"/>
              <a:endCxn id="72" idx="1"/>
            </p:cNvCxnSpPr>
            <p:nvPr/>
          </p:nvCxnSpPr>
          <p:spPr>
            <a:xfrm>
              <a:off x="2277992" y="4196643"/>
              <a:ext cx="1954832" cy="451844"/>
            </a:xfrm>
            <a:prstGeom prst="bentConnector3">
              <a:avLst>
                <a:gd name="adj1" fmla="val 73388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E1634F-AA17-A644-AE57-908C069D9BA7}"/>
                </a:ext>
              </a:extLst>
            </p:cNvPr>
            <p:cNvSpPr txBox="1"/>
            <p:nvPr/>
          </p:nvSpPr>
          <p:spPr>
            <a:xfrm>
              <a:off x="6104918" y="2687676"/>
              <a:ext cx="703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rule1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D52589C-EB7D-F043-9975-7A3E10F51DC9}"/>
                </a:ext>
              </a:extLst>
            </p:cNvPr>
            <p:cNvSpPr txBox="1"/>
            <p:nvPr/>
          </p:nvSpPr>
          <p:spPr>
            <a:xfrm>
              <a:off x="6104020" y="3575748"/>
              <a:ext cx="703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rule2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C940834-A4FE-EA43-BC81-B70654D424CC}"/>
                </a:ext>
              </a:extLst>
            </p:cNvPr>
            <p:cNvCxnSpPr>
              <a:cxnSpLocks/>
              <a:stCxn id="68" idx="3"/>
              <a:endCxn id="63" idx="1"/>
            </p:cNvCxnSpPr>
            <p:nvPr/>
          </p:nvCxnSpPr>
          <p:spPr>
            <a:xfrm>
              <a:off x="5781809" y="2872341"/>
              <a:ext cx="323109" cy="1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5DFACD-8E7F-A943-ADD4-61FB60F8A287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6807894" y="4647485"/>
              <a:ext cx="479375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FCE58C4-1839-2A44-98C8-2647B1682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824" y="2485094"/>
              <a:ext cx="1548985" cy="77449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307348C-CBD4-B94B-AD24-E5694099D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824" y="3344618"/>
              <a:ext cx="1548985" cy="83159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34A0A-5ECE-674F-AF4C-38550E9EA91E}"/>
                </a:ext>
              </a:extLst>
            </p:cNvPr>
            <p:cNvSpPr txBox="1"/>
            <p:nvPr/>
          </p:nvSpPr>
          <p:spPr>
            <a:xfrm>
              <a:off x="4080167" y="2123472"/>
              <a:ext cx="18628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glitch type</a:t>
              </a:r>
            </a:p>
          </p:txBody>
        </p:sp>
        <p:pic>
          <p:nvPicPr>
            <p:cNvPr id="72" name="Picture 71" descr="A picture containing toy, sunset&#10;&#10;Description automatically generated">
              <a:extLst>
                <a:ext uri="{FF2B5EF4-FFF2-40B4-BE49-F238E27FC236}">
                  <a16:creationId xmlns:a16="http://schemas.microsoft.com/office/drawing/2014/main" id="{0DDEDA72-6743-FB41-9522-409E8007D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824" y="4205919"/>
              <a:ext cx="1548985" cy="885135"/>
            </a:xfrm>
            <a:prstGeom prst="rect">
              <a:avLst/>
            </a:prstGeom>
          </p:spPr>
        </p:pic>
        <p:pic>
          <p:nvPicPr>
            <p:cNvPr id="73" name="Picture 7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40F3C03-2801-7349-89F5-EA65B6DB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824" y="5270330"/>
              <a:ext cx="1548985" cy="779215"/>
            </a:xfrm>
            <a:prstGeom prst="rect">
              <a:avLst/>
            </a:prstGeom>
          </p:spPr>
        </p:pic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EAA086B0-FCED-B64F-A624-DEB7EAA28D2F}"/>
                </a:ext>
              </a:extLst>
            </p:cNvPr>
            <p:cNvCxnSpPr>
              <a:cxnSpLocks/>
              <a:stCxn id="49" idx="3"/>
              <a:endCxn id="73" idx="1"/>
            </p:cNvCxnSpPr>
            <p:nvPr/>
          </p:nvCxnSpPr>
          <p:spPr>
            <a:xfrm>
              <a:off x="2277992" y="4196643"/>
              <a:ext cx="1954832" cy="1463295"/>
            </a:xfrm>
            <a:prstGeom prst="bentConnector3">
              <a:avLst>
                <a:gd name="adj1" fmla="val 73388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E51B15E-F170-E341-B920-06F34CCA9378}"/>
                </a:ext>
              </a:extLst>
            </p:cNvPr>
            <p:cNvCxnSpPr>
              <a:cxnSpLocks/>
              <a:stCxn id="69" idx="3"/>
              <a:endCxn id="64" idx="1"/>
            </p:cNvCxnSpPr>
            <p:nvPr/>
          </p:nvCxnSpPr>
          <p:spPr>
            <a:xfrm>
              <a:off x="5781809" y="3760414"/>
              <a:ext cx="322211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75F7279-199C-CF48-8AC3-D3982BD2E364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6807895" y="3760414"/>
              <a:ext cx="479374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ECA1431-A5E2-C049-B4F6-AC6F926A75A7}"/>
                </a:ext>
              </a:extLst>
            </p:cNvPr>
            <p:cNvSpPr txBox="1"/>
            <p:nvPr/>
          </p:nvSpPr>
          <p:spPr>
            <a:xfrm>
              <a:off x="6104019" y="4462819"/>
              <a:ext cx="703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rule3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50A954-B54A-A94B-8FD6-A57E160C57CB}"/>
                </a:ext>
              </a:extLst>
            </p:cNvPr>
            <p:cNvSpPr txBox="1"/>
            <p:nvPr/>
          </p:nvSpPr>
          <p:spPr>
            <a:xfrm>
              <a:off x="6104019" y="5475272"/>
              <a:ext cx="703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rule4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E441718-352D-6E43-A1CC-8D43ED28E77A}"/>
                </a:ext>
              </a:extLst>
            </p:cNvPr>
            <p:cNvCxnSpPr>
              <a:cxnSpLocks/>
              <a:stCxn id="72" idx="3"/>
              <a:endCxn id="78" idx="1"/>
            </p:cNvCxnSpPr>
            <p:nvPr/>
          </p:nvCxnSpPr>
          <p:spPr>
            <a:xfrm flipV="1">
              <a:off x="5781809" y="4647485"/>
              <a:ext cx="322210" cy="100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5A52A7C-E373-8240-8557-ADFCF39DB54F}"/>
                </a:ext>
              </a:extLst>
            </p:cNvPr>
            <p:cNvCxnSpPr>
              <a:cxnSpLocks/>
              <a:stCxn id="73" idx="3"/>
              <a:endCxn id="79" idx="1"/>
            </p:cNvCxnSpPr>
            <p:nvPr/>
          </p:nvCxnSpPr>
          <p:spPr>
            <a:xfrm>
              <a:off x="5781809" y="5659938"/>
              <a:ext cx="322210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FED8D78-FF37-8D4C-BB95-EA0F3964E8F2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6808793" y="2872342"/>
              <a:ext cx="478476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00BD9FF-A3E9-344E-9E42-85AA6F9C3BBF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6807894" y="5659938"/>
              <a:ext cx="479375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8377C-5C62-A142-A18A-CA7F6753FD60}"/>
              </a:ext>
            </a:extLst>
          </p:cNvPr>
          <p:cNvGrpSpPr/>
          <p:nvPr/>
        </p:nvGrpSpPr>
        <p:grpSpPr>
          <a:xfrm>
            <a:off x="9473065" y="1012349"/>
            <a:ext cx="2686972" cy="1419553"/>
            <a:chOff x="9736571" y="1402508"/>
            <a:chExt cx="2590062" cy="1419553"/>
          </a:xfrm>
        </p:grpSpPr>
        <p:pic>
          <p:nvPicPr>
            <p:cNvPr id="37" name="Graphic 36" descr="Question Mark with solid fill">
              <a:extLst>
                <a:ext uri="{FF2B5EF4-FFF2-40B4-BE49-F238E27FC236}">
                  <a16:creationId xmlns:a16="http://schemas.microsoft.com/office/drawing/2014/main" id="{3165FCB2-5487-4C0B-8B0E-68E076D37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758731" y="1443188"/>
              <a:ext cx="594575" cy="594575"/>
            </a:xfrm>
            <a:prstGeom prst="rect">
              <a:avLst/>
            </a:prstGeom>
          </p:spPr>
        </p:pic>
        <p:pic>
          <p:nvPicPr>
            <p:cNvPr id="47" name="Graphic 46" descr="Question Mark with solid fill">
              <a:extLst>
                <a:ext uri="{FF2B5EF4-FFF2-40B4-BE49-F238E27FC236}">
                  <a16:creationId xmlns:a16="http://schemas.microsoft.com/office/drawing/2014/main" id="{DC7538E8-3D11-47D0-9A0C-ADFE41CA8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0063703">
              <a:off x="10459071" y="1497879"/>
              <a:ext cx="565068" cy="565068"/>
            </a:xfrm>
            <a:prstGeom prst="rect">
              <a:avLst/>
            </a:prstGeom>
          </p:spPr>
        </p:pic>
        <p:pic>
          <p:nvPicPr>
            <p:cNvPr id="48" name="Graphic 47" descr="Question Mark with solid fill">
              <a:extLst>
                <a:ext uri="{FF2B5EF4-FFF2-40B4-BE49-F238E27FC236}">
                  <a16:creationId xmlns:a16="http://schemas.microsoft.com/office/drawing/2014/main" id="{D1BB8E4C-622A-41B8-AE18-CC44F54F2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300824">
              <a:off x="11070772" y="1499872"/>
              <a:ext cx="565068" cy="565068"/>
            </a:xfrm>
            <a:prstGeom prst="rect">
              <a:avLst/>
            </a:prstGeom>
          </p:spPr>
        </p:pic>
        <p:sp>
          <p:nvSpPr>
            <p:cNvPr id="39" name="Speech Bubble: Oval 38">
              <a:extLst>
                <a:ext uri="{FF2B5EF4-FFF2-40B4-BE49-F238E27FC236}">
                  <a16:creationId xmlns:a16="http://schemas.microsoft.com/office/drawing/2014/main" id="{283B58AE-0403-4D2E-8AC1-0F325391A0F9}"/>
                </a:ext>
              </a:extLst>
            </p:cNvPr>
            <p:cNvSpPr/>
            <p:nvPr/>
          </p:nvSpPr>
          <p:spPr>
            <a:xfrm>
              <a:off x="9736571" y="1402508"/>
              <a:ext cx="2590062" cy="1419553"/>
            </a:xfrm>
            <a:prstGeom prst="wedgeEllipseCallout">
              <a:avLst>
                <a:gd name="adj1" fmla="val -40692"/>
                <a:gd name="adj2" fmla="val 48897"/>
              </a:avLst>
            </a:prstGeom>
            <a:noFill/>
            <a:ln>
              <a:solidFill>
                <a:srgbClr val="E875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4AD2C3-5F9B-4D40-9E5E-3DC0CC2D4C37}"/>
                </a:ext>
              </a:extLst>
            </p:cNvPr>
            <p:cNvSpPr txBox="1"/>
            <p:nvPr/>
          </p:nvSpPr>
          <p:spPr>
            <a:xfrm>
              <a:off x="9998988" y="2077741"/>
              <a:ext cx="2114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these generated samples representative?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332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/>
      <p:bldP spid="3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Generating Real-World UI Glitch Images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75DD670B-084A-4036-A13E-F6A8D85F5522}"/>
              </a:ext>
            </a:extLst>
          </p:cNvPr>
          <p:cNvSpPr txBox="1"/>
          <p:nvPr/>
        </p:nvSpPr>
        <p:spPr>
          <a:xfrm>
            <a:off x="704334" y="1214720"/>
            <a:ext cx="7200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approach: code-based data augmentation.</a:t>
            </a:r>
          </a:p>
        </p:txBody>
      </p:sp>
      <p:grpSp>
        <p:nvGrpSpPr>
          <p:cNvPr id="52" name="组合 3">
            <a:extLst>
              <a:ext uri="{FF2B5EF4-FFF2-40B4-BE49-F238E27FC236}">
                <a16:creationId xmlns:a16="http://schemas.microsoft.com/office/drawing/2014/main" id="{F5077D1D-B907-45F7-9935-58F697B19AD9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53" name="直接连接符 24">
              <a:extLst>
                <a:ext uri="{FF2B5EF4-FFF2-40B4-BE49-F238E27FC236}">
                  <a16:creationId xmlns:a16="http://schemas.microsoft.com/office/drawing/2014/main" id="{1424E19F-AB79-4CE2-B708-5D928AAEC8F5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图片 4">
              <a:extLst>
                <a:ext uri="{FF2B5EF4-FFF2-40B4-BE49-F238E27FC236}">
                  <a16:creationId xmlns:a16="http://schemas.microsoft.com/office/drawing/2014/main" id="{C781A145-77DF-4049-8840-04276CC378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55" name="图片 5">
              <a:extLst>
                <a:ext uri="{FF2B5EF4-FFF2-40B4-BE49-F238E27FC236}">
                  <a16:creationId xmlns:a16="http://schemas.microsoft.com/office/drawing/2014/main" id="{8C54E209-88CD-452D-8606-B0A46AD803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5A73435-1672-594C-8582-062CAEE6686B}"/>
              </a:ext>
            </a:extLst>
          </p:cNvPr>
          <p:cNvGrpSpPr/>
          <p:nvPr/>
        </p:nvGrpSpPr>
        <p:grpSpPr>
          <a:xfrm>
            <a:off x="704334" y="1570214"/>
            <a:ext cx="11010706" cy="4625619"/>
            <a:chOff x="704334" y="1570214"/>
            <a:chExt cx="11010706" cy="4625619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00AFC42-3621-9D4E-85D2-CA02AB1BD2D0}"/>
                </a:ext>
              </a:extLst>
            </p:cNvPr>
            <p:cNvGrpSpPr/>
            <p:nvPr/>
          </p:nvGrpSpPr>
          <p:grpSpPr>
            <a:xfrm>
              <a:off x="704334" y="1578536"/>
              <a:ext cx="10917147" cy="4617297"/>
              <a:chOff x="704334" y="1578536"/>
              <a:chExt cx="10917147" cy="4617297"/>
            </a:xfrm>
          </p:grpSpPr>
          <p:pic>
            <p:nvPicPr>
              <p:cNvPr id="5" name="Picture 4" descr="A picture containing text, different, marketplace, screenshot&#10;&#10;Description automatically generated">
                <a:extLst>
                  <a:ext uri="{FF2B5EF4-FFF2-40B4-BE49-F238E27FC236}">
                    <a16:creationId xmlns:a16="http://schemas.microsoft.com/office/drawing/2014/main" id="{21182155-C79A-4544-BAAE-99925886B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167" y="3658498"/>
                <a:ext cx="1353636" cy="726101"/>
              </a:xfrm>
              <a:prstGeom prst="rect">
                <a:avLst/>
              </a:prstGeom>
            </p:spPr>
          </p:pic>
          <p:pic>
            <p:nvPicPr>
              <p:cNvPr id="11" name="Picture 10" descr="Diagram&#10;&#10;Description automatically generated with low confidence">
                <a:extLst>
                  <a:ext uri="{FF2B5EF4-FFF2-40B4-BE49-F238E27FC236}">
                    <a16:creationId xmlns:a16="http://schemas.microsoft.com/office/drawing/2014/main" id="{27D379D5-6F5A-4664-9CB4-EBA15453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854" y="3725205"/>
                <a:ext cx="1426689" cy="659394"/>
              </a:xfrm>
              <a:prstGeom prst="rect">
                <a:avLst/>
              </a:prstGeom>
            </p:spPr>
          </p:pic>
          <p:pic>
            <p:nvPicPr>
              <p:cNvPr id="13" name="Picture 12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808E3EAE-D741-4ECC-A84F-67940DC7C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594" y="3770451"/>
                <a:ext cx="1426689" cy="699078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text, rug&#10;&#10;Description automatically generated">
                <a:extLst>
                  <a:ext uri="{FF2B5EF4-FFF2-40B4-BE49-F238E27FC236}">
                    <a16:creationId xmlns:a16="http://schemas.microsoft.com/office/drawing/2014/main" id="{0CE67E9F-759D-4AB9-AAC4-BB53FD6A0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334" y="3826637"/>
                <a:ext cx="1426691" cy="81964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8027F1-F10B-4B97-B256-9924F46ABEF0}"/>
                  </a:ext>
                </a:extLst>
              </p:cNvPr>
              <p:cNvSpPr txBox="1"/>
              <p:nvPr/>
            </p:nvSpPr>
            <p:spPr>
              <a:xfrm>
                <a:off x="705732" y="3290744"/>
                <a:ext cx="16606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UI glitch samples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B25C79-0F94-440D-8C1F-E729104D45C2}"/>
                  </a:ext>
                </a:extLst>
              </p:cNvPr>
              <p:cNvSpPr txBox="1"/>
              <p:nvPr/>
            </p:nvSpPr>
            <p:spPr>
              <a:xfrm>
                <a:off x="2443029" y="3800044"/>
                <a:ext cx="11917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manifestation study</a:t>
                </a:r>
              </a:p>
            </p:txBody>
          </p: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7199D340-D637-4C80-B802-9917655E8459}"/>
                  </a:ext>
                </a:extLst>
              </p:cNvPr>
              <p:cNvCxnSpPr>
                <a:cxnSpLocks/>
                <a:stCxn id="5" idx="3"/>
                <a:endCxn id="41" idx="1"/>
              </p:cNvCxnSpPr>
              <p:nvPr/>
            </p:nvCxnSpPr>
            <p:spPr>
              <a:xfrm flipV="1">
                <a:off x="2272803" y="2297149"/>
                <a:ext cx="1954832" cy="1724400"/>
              </a:xfrm>
              <a:prstGeom prst="bentConnector3">
                <a:avLst>
                  <a:gd name="adj1" fmla="val 76729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37C141EF-F8F6-47D2-9221-120C01315C18}"/>
                  </a:ext>
                </a:extLst>
              </p:cNvPr>
              <p:cNvCxnSpPr>
                <a:cxnSpLocks/>
                <a:stCxn id="5" idx="3"/>
                <a:endCxn id="42" idx="1"/>
              </p:cNvCxnSpPr>
              <p:nvPr/>
            </p:nvCxnSpPr>
            <p:spPr>
              <a:xfrm flipV="1">
                <a:off x="2272803" y="3136239"/>
                <a:ext cx="1954832" cy="885310"/>
              </a:xfrm>
              <a:prstGeom prst="bentConnector3">
                <a:avLst>
                  <a:gd name="adj1" fmla="val 76729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ctor: Elbow 116">
                <a:extLst>
                  <a:ext uri="{FF2B5EF4-FFF2-40B4-BE49-F238E27FC236}">
                    <a16:creationId xmlns:a16="http://schemas.microsoft.com/office/drawing/2014/main" id="{5AD7D49F-1BAB-42F0-9607-EA65E9CCB42A}"/>
                  </a:ext>
                </a:extLst>
              </p:cNvPr>
              <p:cNvCxnSpPr>
                <a:cxnSpLocks/>
                <a:stCxn id="5" idx="3"/>
                <a:endCxn id="44" idx="1"/>
              </p:cNvCxnSpPr>
              <p:nvPr/>
            </p:nvCxnSpPr>
            <p:spPr>
              <a:xfrm>
                <a:off x="2272803" y="4021549"/>
                <a:ext cx="1960896" cy="218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F32B8F1F-0609-40D0-8028-B418FA125CCA}"/>
                  </a:ext>
                </a:extLst>
              </p:cNvPr>
              <p:cNvCxnSpPr>
                <a:cxnSpLocks/>
                <a:stCxn id="5" idx="3"/>
                <a:endCxn id="59" idx="1"/>
              </p:cNvCxnSpPr>
              <p:nvPr/>
            </p:nvCxnSpPr>
            <p:spPr>
              <a:xfrm>
                <a:off x="2272803" y="4021549"/>
                <a:ext cx="1954832" cy="916454"/>
              </a:xfrm>
              <a:prstGeom prst="bentConnector3">
                <a:avLst>
                  <a:gd name="adj1" fmla="val 76729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EF3DDE-9CB6-4D0F-86B7-AD7C88E9C4DC}"/>
                  </a:ext>
                </a:extLst>
              </p:cNvPr>
              <p:cNvSpPr txBox="1"/>
              <p:nvPr/>
            </p:nvSpPr>
            <p:spPr>
              <a:xfrm>
                <a:off x="6415382" y="2112482"/>
                <a:ext cx="703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bug1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EFDDC8FA-5B60-49A6-AF71-905C1BAD57F2}"/>
                  </a:ext>
                </a:extLst>
              </p:cNvPr>
              <p:cNvSpPr txBox="1"/>
              <p:nvPr/>
            </p:nvSpPr>
            <p:spPr>
              <a:xfrm>
                <a:off x="6415382" y="2951573"/>
                <a:ext cx="703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bug2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1DD0DE3-9BED-41E2-930D-DE67CC57DDC4}"/>
                  </a:ext>
                </a:extLst>
              </p:cNvPr>
              <p:cNvCxnSpPr>
                <a:cxnSpLocks/>
                <a:stCxn id="41" idx="3"/>
                <a:endCxn id="124" idx="1"/>
              </p:cNvCxnSpPr>
              <p:nvPr/>
            </p:nvCxnSpPr>
            <p:spPr>
              <a:xfrm flipV="1">
                <a:off x="5776620" y="2297148"/>
                <a:ext cx="638762" cy="1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D91467A-1D1C-4300-9DEC-CE1270CFF7AF}"/>
                  </a:ext>
                </a:extLst>
              </p:cNvPr>
              <p:cNvCxnSpPr>
                <a:cxnSpLocks/>
                <a:stCxn id="102" idx="3"/>
                <a:endCxn id="132" idx="1"/>
              </p:cNvCxnSpPr>
              <p:nvPr/>
            </p:nvCxnSpPr>
            <p:spPr>
              <a:xfrm>
                <a:off x="7119257" y="4021548"/>
                <a:ext cx="2826508" cy="7258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2243602-DDD6-43E6-9000-816ABBD197D5}"/>
                  </a:ext>
                </a:extLst>
              </p:cNvPr>
              <p:cNvCxnSpPr>
                <a:cxnSpLocks/>
                <a:stCxn id="103" idx="3"/>
                <a:endCxn id="135" idx="1"/>
              </p:cNvCxnSpPr>
              <p:nvPr/>
            </p:nvCxnSpPr>
            <p:spPr>
              <a:xfrm flipV="1">
                <a:off x="7119256" y="4938002"/>
                <a:ext cx="2826509" cy="2403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68FBDFA-D03A-004E-86AF-CA4379BD9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7635" y="1909902"/>
                <a:ext cx="1548985" cy="77449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50873A4-00D0-5E40-A1E0-1EE54828F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7635" y="2720443"/>
                <a:ext cx="1548985" cy="831592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3B26878-3B3A-9B46-BA36-5196B7A36621}"/>
                  </a:ext>
                </a:extLst>
              </p:cNvPr>
              <p:cNvSpPr txBox="1"/>
              <p:nvPr/>
            </p:nvSpPr>
            <p:spPr>
              <a:xfrm>
                <a:off x="4092509" y="1578536"/>
                <a:ext cx="18628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UI glitch type</a:t>
                </a:r>
              </a:p>
            </p:txBody>
          </p:sp>
          <p:pic>
            <p:nvPicPr>
              <p:cNvPr id="44" name="Picture 4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06A5BBE-3161-474D-994C-2C48B512B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3699" y="3588083"/>
                <a:ext cx="1548985" cy="871304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toy, sunset&#10;&#10;Description automatically generated">
                <a:extLst>
                  <a:ext uri="{FF2B5EF4-FFF2-40B4-BE49-F238E27FC236}">
                    <a16:creationId xmlns:a16="http://schemas.microsoft.com/office/drawing/2014/main" id="{99646617-CDBB-494B-8C2D-9D6E852DA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7635" y="4495435"/>
                <a:ext cx="1548985" cy="885135"/>
              </a:xfrm>
              <a:prstGeom prst="rect">
                <a:avLst/>
              </a:prstGeom>
            </p:spPr>
          </p:pic>
          <p:pic>
            <p:nvPicPr>
              <p:cNvPr id="60" name="Picture 59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5D5552A-35DD-4F44-82FF-54129CEC6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7635" y="5416618"/>
                <a:ext cx="1548985" cy="779215"/>
              </a:xfrm>
              <a:prstGeom prst="rect">
                <a:avLst/>
              </a:prstGeom>
            </p:spPr>
          </p:pic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B6126AF4-1873-8E4C-AF52-1C55D785632C}"/>
                  </a:ext>
                </a:extLst>
              </p:cNvPr>
              <p:cNvCxnSpPr>
                <a:endCxn id="60" idx="1"/>
              </p:cNvCxnSpPr>
              <p:nvPr/>
            </p:nvCxnSpPr>
            <p:spPr>
              <a:xfrm>
                <a:off x="2272803" y="4032434"/>
                <a:ext cx="1954832" cy="1773792"/>
              </a:xfrm>
              <a:prstGeom prst="bentConnector3">
                <a:avLst>
                  <a:gd name="adj1" fmla="val 76729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8EF1F9C-59EB-E749-BB7E-ED65F44F89AE}"/>
                  </a:ext>
                </a:extLst>
              </p:cNvPr>
              <p:cNvCxnSpPr>
                <a:cxnSpLocks/>
                <a:stCxn id="42" idx="3"/>
                <a:endCxn id="368" idx="1"/>
              </p:cNvCxnSpPr>
              <p:nvPr/>
            </p:nvCxnSpPr>
            <p:spPr>
              <a:xfrm>
                <a:off x="5776620" y="3136239"/>
                <a:ext cx="638762" cy="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C0C73CD-8101-3245-AD62-0D9BF2C7417D}"/>
                  </a:ext>
                </a:extLst>
              </p:cNvPr>
              <p:cNvCxnSpPr>
                <a:cxnSpLocks/>
                <a:stCxn id="368" idx="3"/>
                <a:endCxn id="129" idx="1"/>
              </p:cNvCxnSpPr>
              <p:nvPr/>
            </p:nvCxnSpPr>
            <p:spPr>
              <a:xfrm>
                <a:off x="7119257" y="3136239"/>
                <a:ext cx="2826509" cy="2769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6103355-2B10-9A46-8120-C604565D4388}"/>
                  </a:ext>
                </a:extLst>
              </p:cNvPr>
              <p:cNvSpPr txBox="1"/>
              <p:nvPr/>
            </p:nvSpPr>
            <p:spPr>
              <a:xfrm>
                <a:off x="6415382" y="3836882"/>
                <a:ext cx="703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bug3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3414D0-E364-5548-A104-D4A9D04B0431}"/>
                  </a:ext>
                </a:extLst>
              </p:cNvPr>
              <p:cNvSpPr txBox="1"/>
              <p:nvPr/>
            </p:nvSpPr>
            <p:spPr>
              <a:xfrm>
                <a:off x="6415381" y="4755739"/>
                <a:ext cx="703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bug4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0018BE6-AE3A-C640-A918-053E16DB1EAF}"/>
                  </a:ext>
                </a:extLst>
              </p:cNvPr>
              <p:cNvSpPr txBox="1"/>
              <p:nvPr/>
            </p:nvSpPr>
            <p:spPr>
              <a:xfrm>
                <a:off x="6415381" y="5621559"/>
                <a:ext cx="703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bug5</a:t>
                </a:r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0877037B-0A90-AB40-B59D-09B4BF1FA9BF}"/>
                  </a:ext>
                </a:extLst>
              </p:cNvPr>
              <p:cNvCxnSpPr>
                <a:cxnSpLocks/>
                <a:stCxn id="44" idx="3"/>
                <a:endCxn id="102" idx="1"/>
              </p:cNvCxnSpPr>
              <p:nvPr/>
            </p:nvCxnSpPr>
            <p:spPr>
              <a:xfrm flipV="1">
                <a:off x="5782684" y="4021548"/>
                <a:ext cx="632698" cy="2187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51B31E9D-E42C-0847-BCB7-C26F44D3D3CA}"/>
                  </a:ext>
                </a:extLst>
              </p:cNvPr>
              <p:cNvCxnSpPr>
                <a:cxnSpLocks/>
                <a:stCxn id="59" idx="3"/>
                <a:endCxn id="103" idx="1"/>
              </p:cNvCxnSpPr>
              <p:nvPr/>
            </p:nvCxnSpPr>
            <p:spPr>
              <a:xfrm>
                <a:off x="5776620" y="4938003"/>
                <a:ext cx="638761" cy="2402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3C2B611-2DFB-B145-AECF-BC0CBC2B4B77}"/>
                  </a:ext>
                </a:extLst>
              </p:cNvPr>
              <p:cNvCxnSpPr>
                <a:cxnSpLocks/>
                <a:stCxn id="60" idx="3"/>
                <a:endCxn id="104" idx="1"/>
              </p:cNvCxnSpPr>
              <p:nvPr/>
            </p:nvCxnSpPr>
            <p:spPr>
              <a:xfrm flipV="1">
                <a:off x="5776620" y="5806225"/>
                <a:ext cx="638761" cy="1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5" name="Picture 124" descr="Diagram&#10;&#10;Description automatically generated with low confidence">
                <a:extLst>
                  <a:ext uri="{FF2B5EF4-FFF2-40B4-BE49-F238E27FC236}">
                    <a16:creationId xmlns:a16="http://schemas.microsoft.com/office/drawing/2014/main" id="{FDB3F7CA-AD0D-0B43-B1AE-E3BC2E3F2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5766" y="1909901"/>
                <a:ext cx="1675715" cy="774491"/>
              </a:xfrm>
              <a:prstGeom prst="rect">
                <a:avLst/>
              </a:prstGeom>
            </p:spPr>
          </p:pic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ED0EB8B3-1139-7E48-9733-D28E866759FC}"/>
                  </a:ext>
                </a:extLst>
              </p:cNvPr>
              <p:cNvCxnSpPr>
                <a:cxnSpLocks/>
                <a:stCxn id="124" idx="3"/>
                <a:endCxn id="125" idx="1"/>
              </p:cNvCxnSpPr>
              <p:nvPr/>
            </p:nvCxnSpPr>
            <p:spPr>
              <a:xfrm flipV="1">
                <a:off x="7119257" y="2297147"/>
                <a:ext cx="2826509" cy="1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Picture 128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249B07F0-DA83-AC47-B796-BE49390E9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1" r="5373" b="15156"/>
              <a:stretch/>
            </p:blipFill>
            <p:spPr>
              <a:xfrm>
                <a:off x="9945766" y="2705187"/>
                <a:ext cx="1675715" cy="867641"/>
              </a:xfrm>
              <a:prstGeom prst="rect">
                <a:avLst/>
              </a:prstGeom>
            </p:spPr>
          </p:pic>
          <p:pic>
            <p:nvPicPr>
              <p:cNvPr id="132" name="Picture 131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A81E7B-D489-FA48-B79D-E1F0A67248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5" r="7531"/>
              <a:stretch/>
            </p:blipFill>
            <p:spPr>
              <a:xfrm>
                <a:off x="9945765" y="3588083"/>
                <a:ext cx="1675714" cy="881446"/>
              </a:xfrm>
              <a:prstGeom prst="rect">
                <a:avLst/>
              </a:prstGeom>
            </p:spPr>
          </p:pic>
          <p:pic>
            <p:nvPicPr>
              <p:cNvPr id="135" name="Picture 134" descr="A picture containing farm machine&#10;&#10;Description automatically generated">
                <a:extLst>
                  <a:ext uri="{FF2B5EF4-FFF2-40B4-BE49-F238E27FC236}">
                    <a16:creationId xmlns:a16="http://schemas.microsoft.com/office/drawing/2014/main" id="{76325947-D4C7-0D4E-8F61-D0879524C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5765" y="4508793"/>
                <a:ext cx="1675714" cy="858418"/>
              </a:xfrm>
              <a:prstGeom prst="rect">
                <a:avLst/>
              </a:prstGeom>
            </p:spPr>
          </p:pic>
          <p:pic>
            <p:nvPicPr>
              <p:cNvPr id="140" name="Picture 139" descr="Graphical user interface, timeline&#10;&#10;Description automatically generated">
                <a:extLst>
                  <a:ext uri="{FF2B5EF4-FFF2-40B4-BE49-F238E27FC236}">
                    <a16:creationId xmlns:a16="http://schemas.microsoft.com/office/drawing/2014/main" id="{6130F34D-C715-FC40-85BC-401C9C227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5765" y="5434147"/>
                <a:ext cx="1675714" cy="744155"/>
              </a:xfrm>
              <a:prstGeom prst="rect">
                <a:avLst/>
              </a:prstGeom>
            </p:spPr>
          </p:pic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2E48C8CD-22CF-D04E-9FDE-3AAAB1AF9F24}"/>
                  </a:ext>
                </a:extLst>
              </p:cNvPr>
              <p:cNvCxnSpPr>
                <a:cxnSpLocks/>
                <a:stCxn id="104" idx="3"/>
                <a:endCxn id="140" idx="1"/>
              </p:cNvCxnSpPr>
              <p:nvPr/>
            </p:nvCxnSpPr>
            <p:spPr>
              <a:xfrm>
                <a:off x="7119256" y="5806225"/>
                <a:ext cx="2826509" cy="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4B0F7273-F003-2B40-8C6D-3C8813D776D4}"/>
                  </a:ext>
                </a:extLst>
              </p:cNvPr>
              <p:cNvSpPr/>
              <p:nvPr/>
            </p:nvSpPr>
            <p:spPr>
              <a:xfrm>
                <a:off x="7731452" y="1917090"/>
                <a:ext cx="1468123" cy="427874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Bug Injection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8CF6628-E860-F04D-B893-995831B43FA1}"/>
                </a:ext>
              </a:extLst>
            </p:cNvPr>
            <p:cNvSpPr txBox="1"/>
            <p:nvPr/>
          </p:nvSpPr>
          <p:spPr>
            <a:xfrm>
              <a:off x="9852203" y="1570214"/>
              <a:ext cx="18628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generated images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8C5419A-7ADB-C641-869B-2EA9B09D609B}"/>
              </a:ext>
            </a:extLst>
          </p:cNvPr>
          <p:cNvGrpSpPr/>
          <p:nvPr/>
        </p:nvGrpSpPr>
        <p:grpSpPr>
          <a:xfrm>
            <a:off x="6992471" y="1283560"/>
            <a:ext cx="4495194" cy="4707329"/>
            <a:chOff x="6992471" y="1283560"/>
            <a:chExt cx="4495194" cy="4707329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5C9601E-DF20-C841-A7DE-5781DBB0711D}"/>
                </a:ext>
              </a:extLst>
            </p:cNvPr>
            <p:cNvSpPr/>
            <p:nvPr/>
          </p:nvSpPr>
          <p:spPr>
            <a:xfrm>
              <a:off x="10806127" y="1917090"/>
              <a:ext cx="543191" cy="380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19B215C-4BCE-D44E-9E6D-9F2E411DA26A}"/>
                </a:ext>
              </a:extLst>
            </p:cNvPr>
            <p:cNvSpPr/>
            <p:nvPr/>
          </p:nvSpPr>
          <p:spPr>
            <a:xfrm flipV="1">
              <a:off x="10321871" y="3658498"/>
              <a:ext cx="1118535" cy="5698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C2180EB-31AB-CE43-9456-ADE0162EC3CD}"/>
                </a:ext>
              </a:extLst>
            </p:cNvPr>
            <p:cNvSpPr/>
            <p:nvPr/>
          </p:nvSpPr>
          <p:spPr>
            <a:xfrm>
              <a:off x="10321871" y="3360717"/>
              <a:ext cx="459751" cy="1634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3232027-7F07-1D4F-B9B7-A6BD9A402E5B}"/>
                </a:ext>
              </a:extLst>
            </p:cNvPr>
            <p:cNvSpPr/>
            <p:nvPr/>
          </p:nvSpPr>
          <p:spPr>
            <a:xfrm>
              <a:off x="10551747" y="4536465"/>
              <a:ext cx="935918" cy="5886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FD7C759-267D-C641-81D7-5F9561F2EBBE}"/>
                </a:ext>
              </a:extLst>
            </p:cNvPr>
            <p:cNvSpPr/>
            <p:nvPr/>
          </p:nvSpPr>
          <p:spPr>
            <a:xfrm>
              <a:off x="10378044" y="5573097"/>
              <a:ext cx="971274" cy="4177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F6E735-152D-974F-85A3-317BC0DE78A0}"/>
                </a:ext>
              </a:extLst>
            </p:cNvPr>
            <p:cNvSpPr txBox="1"/>
            <p:nvPr/>
          </p:nvSpPr>
          <p:spPr>
            <a:xfrm>
              <a:off x="6992471" y="1283560"/>
              <a:ext cx="2554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Hard to be summarized to rules!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6205AB5-0E48-7441-B0D8-F8CE14C47766}"/>
                </a:ext>
              </a:extLst>
            </p:cNvPr>
            <p:cNvCxnSpPr>
              <a:cxnSpLocks/>
              <a:stCxn id="143" idx="1"/>
              <a:endCxn id="144" idx="2"/>
            </p:cNvCxnSpPr>
            <p:nvPr/>
          </p:nvCxnSpPr>
          <p:spPr>
            <a:xfrm flipH="1" flipV="1">
              <a:off x="8269942" y="1591337"/>
              <a:ext cx="2536185" cy="5157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38C6FE2E-8A14-F645-9294-ECE4C5E19C8C}"/>
                </a:ext>
              </a:extLst>
            </p:cNvPr>
            <p:cNvCxnSpPr>
              <a:cxnSpLocks/>
              <a:stCxn id="152" idx="1"/>
              <a:endCxn id="144" idx="2"/>
            </p:cNvCxnSpPr>
            <p:nvPr/>
          </p:nvCxnSpPr>
          <p:spPr>
            <a:xfrm flipH="1" flipV="1">
              <a:off x="8269942" y="1591337"/>
              <a:ext cx="2051929" cy="18511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3B88B62-9EF7-B645-BBE9-9FF3730149F9}"/>
                </a:ext>
              </a:extLst>
            </p:cNvPr>
            <p:cNvCxnSpPr>
              <a:cxnSpLocks/>
              <a:stCxn id="151" idx="1"/>
              <a:endCxn id="144" idx="2"/>
            </p:cNvCxnSpPr>
            <p:nvPr/>
          </p:nvCxnSpPr>
          <p:spPr>
            <a:xfrm flipH="1" flipV="1">
              <a:off x="8269942" y="1591337"/>
              <a:ext cx="2051929" cy="23520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04DAFE7-1709-4443-A550-EFA0FC4C74FC}"/>
                </a:ext>
              </a:extLst>
            </p:cNvPr>
            <p:cNvCxnSpPr>
              <a:cxnSpLocks/>
              <a:stCxn id="153" idx="1"/>
              <a:endCxn id="144" idx="2"/>
            </p:cNvCxnSpPr>
            <p:nvPr/>
          </p:nvCxnSpPr>
          <p:spPr>
            <a:xfrm flipH="1" flipV="1">
              <a:off x="8269942" y="1591337"/>
              <a:ext cx="2281805" cy="32394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6E18B52A-28F9-7146-86A1-62772F533C3B}"/>
                </a:ext>
              </a:extLst>
            </p:cNvPr>
            <p:cNvCxnSpPr>
              <a:cxnSpLocks/>
              <a:stCxn id="154" idx="1"/>
              <a:endCxn id="144" idx="2"/>
            </p:cNvCxnSpPr>
            <p:nvPr/>
          </p:nvCxnSpPr>
          <p:spPr>
            <a:xfrm flipH="1" flipV="1">
              <a:off x="8269942" y="1591337"/>
              <a:ext cx="2108102" cy="41906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087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Game UI Glitch Manifestation Study  </a:t>
            </a: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2A9CB3-5CF6-4351-BD08-ABF4F5BF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82" y="3764030"/>
            <a:ext cx="2456683" cy="1300272"/>
          </a:xfrm>
          <a:prstGeom prst="rect">
            <a:avLst/>
          </a:prstGeom>
        </p:spPr>
      </p:pic>
      <p:pic>
        <p:nvPicPr>
          <p:cNvPr id="14" name="Picture 13" descr="A picture containing farm machine&#10;&#10;Description automatically generated">
            <a:extLst>
              <a:ext uri="{FF2B5EF4-FFF2-40B4-BE49-F238E27FC236}">
                <a16:creationId xmlns:a16="http://schemas.microsoft.com/office/drawing/2014/main" id="{33FCE8E7-AEAD-4ADD-BAFC-8B1969FC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20" y="1807145"/>
            <a:ext cx="2429608" cy="1244615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EC893CE3-CFEC-40E2-99A4-131C09E833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73" y="3752411"/>
            <a:ext cx="2797717" cy="1300272"/>
          </a:xfrm>
          <a:prstGeom prst="rect">
            <a:avLst/>
          </a:prstGeom>
        </p:spPr>
      </p:pic>
      <p:pic>
        <p:nvPicPr>
          <p:cNvPr id="19" name="Picture 1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7325B06-8B2B-4893-B3B1-7232D8725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"/>
          <a:stretch/>
        </p:blipFill>
        <p:spPr>
          <a:xfrm>
            <a:off x="825061" y="3758088"/>
            <a:ext cx="2698027" cy="1306214"/>
          </a:xfrm>
          <a:prstGeom prst="rect">
            <a:avLst/>
          </a:prstGeom>
        </p:spPr>
      </p:pic>
      <p:pic>
        <p:nvPicPr>
          <p:cNvPr id="21" name="Picture 20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C82F6EAD-204C-4033-BDDF-69D9903233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50" y="1807145"/>
            <a:ext cx="2812539" cy="1248999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A244A5D-0EDA-4AB1-8B3A-ABD182E6B6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44" y="1807145"/>
            <a:ext cx="2544875" cy="1246989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910BDF82-3ACF-4838-9683-BB8573B1C7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43" y="3764030"/>
            <a:ext cx="2544875" cy="1300272"/>
          </a:xfrm>
          <a:prstGeom prst="rect">
            <a:avLst/>
          </a:prstGeom>
        </p:spPr>
      </p:pic>
      <p:pic>
        <p:nvPicPr>
          <p:cNvPr id="24" name="Picture 23" descr="Diagram&#10;&#10;Description automatically generated with low confidence">
            <a:extLst>
              <a:ext uri="{FF2B5EF4-FFF2-40B4-BE49-F238E27FC236}">
                <a16:creationId xmlns:a16="http://schemas.microsoft.com/office/drawing/2014/main" id="{08462EBE-7188-45D9-841A-A4F3E83ACE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0" y="1807145"/>
            <a:ext cx="2698028" cy="12469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879C2D-F504-4EDF-8037-9CD45E504A9A}"/>
              </a:ext>
            </a:extLst>
          </p:cNvPr>
          <p:cNvSpPr txBox="1"/>
          <p:nvPr/>
        </p:nvSpPr>
        <p:spPr>
          <a:xfrm>
            <a:off x="957432" y="3082099"/>
            <a:ext cx="2433283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(a) Abnormal color block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BD83B4-AFA1-4AC7-A8DD-85AB17AFA807}"/>
              </a:ext>
            </a:extLst>
          </p:cNvPr>
          <p:cNvSpPr txBox="1"/>
          <p:nvPr/>
        </p:nvSpPr>
        <p:spPr>
          <a:xfrm>
            <a:off x="3737673" y="3081586"/>
            <a:ext cx="2221614" cy="268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(b) Random noise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0F0150-743D-4CFE-AD51-057C687E0C1F}"/>
              </a:ext>
            </a:extLst>
          </p:cNvPr>
          <p:cNvSpPr txBox="1"/>
          <p:nvPr/>
        </p:nvSpPr>
        <p:spPr>
          <a:xfrm>
            <a:off x="6471912" y="3081586"/>
            <a:ext cx="2221614" cy="268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(c) Partial repetition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44D32-8884-42EA-8D4E-18310BBE24AA}"/>
              </a:ext>
            </a:extLst>
          </p:cNvPr>
          <p:cNvSpPr txBox="1"/>
          <p:nvPr/>
        </p:nvSpPr>
        <p:spPr>
          <a:xfrm>
            <a:off x="9148516" y="3081586"/>
            <a:ext cx="2221614" cy="268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(d) Frame overlay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A2F24E-3342-4C30-88E8-F0638994AF77}"/>
              </a:ext>
            </a:extLst>
          </p:cNvPr>
          <p:cNvSpPr txBox="1"/>
          <p:nvPr/>
        </p:nvSpPr>
        <p:spPr>
          <a:xfrm>
            <a:off x="1165293" y="5080005"/>
            <a:ext cx="2037536" cy="268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(e) Object missing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4E47FE-EEBC-436E-B6C0-70D6B57F474F}"/>
              </a:ext>
            </a:extLst>
          </p:cNvPr>
          <p:cNvSpPr txBox="1"/>
          <p:nvPr/>
        </p:nvSpPr>
        <p:spPr>
          <a:xfrm>
            <a:off x="3747661" y="5080005"/>
            <a:ext cx="2221614" cy="268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(f) Abnormal 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2E87F-700E-49CE-A0AC-ABAAD510BAA3}"/>
              </a:ext>
            </a:extLst>
          </p:cNvPr>
          <p:cNvSpPr txBox="1"/>
          <p:nvPr/>
        </p:nvSpPr>
        <p:spPr>
          <a:xfrm>
            <a:off x="6471912" y="5080005"/>
            <a:ext cx="2221614" cy="268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(g) Overexposed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15F231-0BA3-4514-801B-52D2E2A2D9F3}"/>
              </a:ext>
            </a:extLst>
          </p:cNvPr>
          <p:cNvSpPr txBox="1"/>
          <p:nvPr/>
        </p:nvSpPr>
        <p:spPr>
          <a:xfrm>
            <a:off x="9342698" y="5080005"/>
            <a:ext cx="1853225" cy="268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(h) Black border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3">
            <a:extLst>
              <a:ext uri="{FF2B5EF4-FFF2-40B4-BE49-F238E27FC236}">
                <a16:creationId xmlns:a16="http://schemas.microsoft.com/office/drawing/2014/main" id="{0EF64583-FB9C-4D99-A17C-EF1136EA3F02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33" name="直接连接符 24">
              <a:extLst>
                <a:ext uri="{FF2B5EF4-FFF2-40B4-BE49-F238E27FC236}">
                  <a16:creationId xmlns:a16="http://schemas.microsoft.com/office/drawing/2014/main" id="{595E22F3-7270-4C65-9D7D-E8A97B39EA62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图片 4">
              <a:extLst>
                <a:ext uri="{FF2B5EF4-FFF2-40B4-BE49-F238E27FC236}">
                  <a16:creationId xmlns:a16="http://schemas.microsoft.com/office/drawing/2014/main" id="{1D856E33-6EB0-4FE4-BC63-8A5B85C8BE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36" name="图片 5">
              <a:extLst>
                <a:ext uri="{FF2B5EF4-FFF2-40B4-BE49-F238E27FC236}">
                  <a16:creationId xmlns:a16="http://schemas.microsoft.com/office/drawing/2014/main" id="{71C28B1D-5B4D-4FF7-A20B-68E8C7DF24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4690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35" y="326849"/>
            <a:ext cx="10783330" cy="663752"/>
          </a:xfrm>
        </p:spPr>
        <p:txBody>
          <a:bodyPr>
            <a:normAutofit/>
          </a:bodyPr>
          <a:lstStyle/>
          <a:p>
            <a:r>
              <a:rPr lang="en-US" sz="2400" dirty="0"/>
              <a:t>UI Bug Understanding: Camera Enable Error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296509-31C0-4262-AAD6-2B22A3C10D1E}"/>
              </a:ext>
            </a:extLst>
          </p:cNvPr>
          <p:cNvCxnSpPr>
            <a:cxnSpLocks/>
          </p:cNvCxnSpPr>
          <p:nvPr/>
        </p:nvCxnSpPr>
        <p:spPr>
          <a:xfrm>
            <a:off x="0" y="1094874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9210D5AD-B9F9-47C8-A238-BF45155198A0}"/>
              </a:ext>
            </a:extLst>
          </p:cNvPr>
          <p:cNvSpPr txBox="1"/>
          <p:nvPr/>
        </p:nvSpPr>
        <p:spPr>
          <a:xfrm>
            <a:off x="704334" y="1630569"/>
            <a:ext cx="981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Focus: Unity3d engine-based mobile apps.   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75DD670B-084A-4036-A13E-F6A8D85F5522}"/>
              </a:ext>
            </a:extLst>
          </p:cNvPr>
          <p:cNvSpPr txBox="1"/>
          <p:nvPr/>
        </p:nvSpPr>
        <p:spPr>
          <a:xfrm>
            <a:off x="704334" y="1214720"/>
            <a:ext cx="1078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Motivation: generate glitchy images by injecting real bugs into the applications.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D0C09B-0AC5-4049-A21F-B7E65B1A3B01}"/>
              </a:ext>
            </a:extLst>
          </p:cNvPr>
          <p:cNvGrpSpPr/>
          <p:nvPr/>
        </p:nvGrpSpPr>
        <p:grpSpPr>
          <a:xfrm>
            <a:off x="769740" y="2972612"/>
            <a:ext cx="4557962" cy="2084160"/>
            <a:chOff x="1854869" y="2922397"/>
            <a:chExt cx="4557962" cy="20841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8AB95B-AC0F-4795-8AA1-7EC3DE9CBEE0}"/>
                </a:ext>
              </a:extLst>
            </p:cNvPr>
            <p:cNvGrpSpPr/>
            <p:nvPr/>
          </p:nvGrpSpPr>
          <p:grpSpPr>
            <a:xfrm>
              <a:off x="1854869" y="2922397"/>
              <a:ext cx="4241131" cy="1815882"/>
              <a:chOff x="992605" y="2178858"/>
              <a:chExt cx="4596203" cy="181588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C02D-0F29-4349-A1C1-787592C1296E}"/>
                  </a:ext>
                </a:extLst>
              </p:cNvPr>
              <p:cNvSpPr txBox="1"/>
              <p:nvPr/>
            </p:nvSpPr>
            <p:spPr>
              <a:xfrm>
                <a:off x="1285979" y="2178858"/>
                <a:ext cx="4302829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targetCamera.targetTexture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originRT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</a:p>
              <a:p>
                <a:r>
                  <a:rPr lang="en-US" sz="1600" b="0" i="0" dirty="0" err="1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targetCamera.enabled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b="0" i="0" dirty="0">
                    <a:solidFill>
                      <a:srgbClr val="FF00FF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1600" dirty="0">
                  <a:solidFill>
                    <a:srgbClr val="000000"/>
                  </a:solidFill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6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!= </a:t>
                </a:r>
                <a:r>
                  <a:rPr lang="en-US" sz="16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null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&amp;&amp;    </a:t>
                </a:r>
                <a:r>
                  <a:rPr lang="en-US" sz="16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UIManager.inst.uiCamera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!= </a:t>
                </a:r>
                <a:r>
                  <a:rPr lang="en-US" sz="16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null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6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UIManager.inst.uiCamera.enabled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b="0" i="0" dirty="0">
                    <a:solidFill>
                      <a:srgbClr val="FF00FF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D0BB5B-38CB-4DDF-B2F7-A0A30A62F08B}"/>
                  </a:ext>
                </a:extLst>
              </p:cNvPr>
              <p:cNvSpPr txBox="1"/>
              <p:nvPr/>
            </p:nvSpPr>
            <p:spPr>
              <a:xfrm>
                <a:off x="992605" y="2225024"/>
                <a:ext cx="393341" cy="1723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+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4B92E1-9B4B-417E-AA82-CCED819B74EB}"/>
                </a:ext>
              </a:extLst>
            </p:cNvPr>
            <p:cNvSpPr txBox="1"/>
            <p:nvPr/>
          </p:nvSpPr>
          <p:spPr>
            <a:xfrm>
              <a:off x="1854869" y="4738278"/>
              <a:ext cx="4557962" cy="268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Listing1: Bug of rendering camera enable error.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7FE6F5-2347-44B7-93D8-6E1AFF2C9626}"/>
              </a:ext>
            </a:extLst>
          </p:cNvPr>
          <p:cNvCxnSpPr>
            <a:cxnSpLocks/>
          </p:cNvCxnSpPr>
          <p:nvPr/>
        </p:nvCxnSpPr>
        <p:spPr>
          <a:xfrm>
            <a:off x="5169003" y="3928195"/>
            <a:ext cx="54410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ceiling, altar&#10;&#10;Description automatically generated">
            <a:extLst>
              <a:ext uri="{FF2B5EF4-FFF2-40B4-BE49-F238E27FC236}">
                <a16:creationId xmlns:a16="http://schemas.microsoft.com/office/drawing/2014/main" id="{A53FFE24-6A30-42D1-9C82-AE65BE447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7933"/>
            <a:ext cx="1862837" cy="931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AA4BA6-0EC2-48CB-9BE0-F00A446EA1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58" y="2247933"/>
            <a:ext cx="1862838" cy="931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B4788-97A5-4619-804D-F3EEE4A00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58" y="3399210"/>
            <a:ext cx="1862837" cy="100008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7AC739-B3AB-4D01-B625-ADBC5DE85F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99210"/>
            <a:ext cx="1862837" cy="10000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5B2949-8D0B-4B99-9FED-553A34BC875E}"/>
              </a:ext>
            </a:extLst>
          </p:cNvPr>
          <p:cNvSpPr txBox="1"/>
          <p:nvPr/>
        </p:nvSpPr>
        <p:spPr>
          <a:xfrm>
            <a:off x="6096000" y="1902167"/>
            <a:ext cx="186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scene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57C2AC-FEC0-4D20-9FF2-D03483F483CB}"/>
              </a:ext>
            </a:extLst>
          </p:cNvPr>
          <p:cNvSpPr txBox="1"/>
          <p:nvPr/>
        </p:nvSpPr>
        <p:spPr>
          <a:xfrm>
            <a:off x="8087658" y="1911655"/>
            <a:ext cx="186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glitch scene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0CD15-1773-41FE-BE82-7B7AFE06731D}"/>
              </a:ext>
            </a:extLst>
          </p:cNvPr>
          <p:cNvSpPr txBox="1"/>
          <p:nvPr/>
        </p:nvSpPr>
        <p:spPr>
          <a:xfrm>
            <a:off x="9950495" y="2514889"/>
            <a:ext cx="2113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abnormal color block</a:t>
            </a:r>
          </a:p>
        </p:txBody>
      </p:sp>
      <p:pic>
        <p:nvPicPr>
          <p:cNvPr id="24" name="Picture 2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72EFE5D-390C-428E-A012-065A4A7E08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617280"/>
            <a:ext cx="1862837" cy="1047846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951FE675-23BB-4DAA-B857-F888FE604F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58" y="4617280"/>
            <a:ext cx="1862837" cy="104784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9AA9E3-B925-45D3-AD4B-4989D5FBE88D}"/>
              </a:ext>
            </a:extLst>
          </p:cNvPr>
          <p:cNvSpPr txBox="1"/>
          <p:nvPr/>
        </p:nvSpPr>
        <p:spPr>
          <a:xfrm>
            <a:off x="9950495" y="3729976"/>
            <a:ext cx="2113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missing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84FDAB-4714-44F9-9831-BF62AD97BA66}"/>
              </a:ext>
            </a:extLst>
          </p:cNvPr>
          <p:cNvSpPr txBox="1"/>
          <p:nvPr/>
        </p:nvSpPr>
        <p:spPr>
          <a:xfrm>
            <a:off x="9950495" y="4941054"/>
            <a:ext cx="2113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noise</a:t>
            </a:r>
          </a:p>
        </p:txBody>
      </p:sp>
      <p:grpSp>
        <p:nvGrpSpPr>
          <p:cNvPr id="35" name="组合 3">
            <a:extLst>
              <a:ext uri="{FF2B5EF4-FFF2-40B4-BE49-F238E27FC236}">
                <a16:creationId xmlns:a16="http://schemas.microsoft.com/office/drawing/2014/main" id="{B6FD3D4F-6F50-43CB-8875-6CA84E3B1D1A}"/>
              </a:ext>
            </a:extLst>
          </p:cNvPr>
          <p:cNvGrpSpPr/>
          <p:nvPr/>
        </p:nvGrpSpPr>
        <p:grpSpPr>
          <a:xfrm>
            <a:off x="9866871" y="658503"/>
            <a:ext cx="1853358" cy="290124"/>
            <a:chOff x="4178709" y="1415703"/>
            <a:chExt cx="3982763" cy="629159"/>
          </a:xfrm>
        </p:grpSpPr>
        <p:cxnSp>
          <p:nvCxnSpPr>
            <p:cNvPr id="36" name="直接连接符 24">
              <a:extLst>
                <a:ext uri="{FF2B5EF4-FFF2-40B4-BE49-F238E27FC236}">
                  <a16:creationId xmlns:a16="http://schemas.microsoft.com/office/drawing/2014/main" id="{C5914959-F6E1-4F10-A652-E2B8579FF363}"/>
                </a:ext>
              </a:extLst>
            </p:cNvPr>
            <p:cNvCxnSpPr/>
            <p:nvPr userDrawn="1"/>
          </p:nvCxnSpPr>
          <p:spPr>
            <a:xfrm>
              <a:off x="5939223" y="1415703"/>
              <a:ext cx="0" cy="629159"/>
            </a:xfrm>
            <a:prstGeom prst="line">
              <a:avLst/>
            </a:prstGeom>
            <a:ln w="12700">
              <a:solidFill>
                <a:srgbClr val="2FA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4">
              <a:extLst>
                <a:ext uri="{FF2B5EF4-FFF2-40B4-BE49-F238E27FC236}">
                  <a16:creationId xmlns:a16="http://schemas.microsoft.com/office/drawing/2014/main" id="{82D71144-38AB-42C0-ACF2-330299918C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709" y="1423648"/>
              <a:ext cx="1471761" cy="591168"/>
            </a:xfrm>
            <a:prstGeom prst="rect">
              <a:avLst/>
            </a:prstGeom>
          </p:spPr>
        </p:pic>
        <p:pic>
          <p:nvPicPr>
            <p:cNvPr id="38" name="图片 5">
              <a:extLst>
                <a:ext uri="{FF2B5EF4-FFF2-40B4-BE49-F238E27FC236}">
                  <a16:creationId xmlns:a16="http://schemas.microsoft.com/office/drawing/2014/main" id="{1BF37EE1-0D51-4C62-942B-BF7598DBFB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118" y="1446312"/>
              <a:ext cx="1964354" cy="59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290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/>
      <p:bldP spid="393" grpId="0"/>
      <p:bldP spid="21" grpId="0"/>
      <p:bldP spid="26" grpId="0"/>
      <p:bldP spid="22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UTD Jonsson School">
      <a:dk1>
        <a:srgbClr val="3F3F3F"/>
      </a:dk1>
      <a:lt1>
        <a:srgbClr val="FFFFFF"/>
      </a:lt1>
      <a:dk2>
        <a:srgbClr val="154734"/>
      </a:dk2>
      <a:lt2>
        <a:srgbClr val="E87500"/>
      </a:lt2>
      <a:accent1>
        <a:srgbClr val="69BE28"/>
      </a:accent1>
      <a:accent2>
        <a:srgbClr val="5FE0B7"/>
      </a:accent2>
      <a:accent3>
        <a:srgbClr val="262626"/>
      </a:accent3>
      <a:accent4>
        <a:srgbClr val="5BC6E8"/>
      </a:accent4>
      <a:accent5>
        <a:srgbClr val="00A1DE"/>
      </a:accent5>
      <a:accent6>
        <a:srgbClr val="C95100"/>
      </a:accent6>
      <a:hlink>
        <a:srgbClr val="008542"/>
      </a:hlink>
      <a:folHlink>
        <a:srgbClr val="0039A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24097A53FC2043ACE39683BF31D91A" ma:contentTypeVersion="13" ma:contentTypeDescription="Create a new document." ma:contentTypeScope="" ma:versionID="86e2a098def09e4911bf32c585803f25">
  <xsd:schema xmlns:xsd="http://www.w3.org/2001/XMLSchema" xmlns:xs="http://www.w3.org/2001/XMLSchema" xmlns:p="http://schemas.microsoft.com/office/2006/metadata/properties" xmlns:ns3="946f3aa6-b2fb-4e79-9bfc-209c198b3e85" xmlns:ns4="ba9e6686-f3b8-470f-8944-73b477b51624" targetNamespace="http://schemas.microsoft.com/office/2006/metadata/properties" ma:root="true" ma:fieldsID="ee925cc155d60a3bc9739e2179dc1a8e" ns3:_="" ns4:_="">
    <xsd:import namespace="946f3aa6-b2fb-4e79-9bfc-209c198b3e85"/>
    <xsd:import namespace="ba9e6686-f3b8-470f-8944-73b477b516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6f3aa6-b2fb-4e79-9bfc-209c198b3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9e6686-f3b8-470f-8944-73b477b5162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7888C4-6F11-46C5-8342-8EA9E7FB0D80}">
  <ds:schemaRefs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ba9e6686-f3b8-470f-8944-73b477b51624"/>
    <ds:schemaRef ds:uri="http://schemas.openxmlformats.org/package/2006/metadata/core-properties"/>
    <ds:schemaRef ds:uri="946f3aa6-b2fb-4e79-9bfc-209c198b3e85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733D2F6-9F09-4959-8423-C18A789DFE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924673-E2E3-4C08-BDC5-A8995DEED0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6f3aa6-b2fb-4e79-9bfc-209c198b3e85"/>
    <ds:schemaRef ds:uri="ba9e6686-f3b8-470f-8944-73b477b516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9582</TotalTime>
  <Words>1745</Words>
  <Application>Microsoft Macintosh PowerPoint</Application>
  <PresentationFormat>Widescreen</PresentationFormat>
  <Paragraphs>536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Custom Design</vt:lpstr>
      <vt:lpstr>GLIB: Towards Automated Test Oracle for Graphically-Rich Applications</vt:lpstr>
      <vt:lpstr>Testing Graphically-Rich Apps is Crucial Today </vt:lpstr>
      <vt:lpstr>Game UI Testing is Different from Other App Testing</vt:lpstr>
      <vt:lpstr>Existing Testing Work Cannot Handle Game UI Glitches</vt:lpstr>
      <vt:lpstr>CNNs are Powerful for Visual Understanding</vt:lpstr>
      <vt:lpstr>Generating Real-World UI Glitch Images</vt:lpstr>
      <vt:lpstr>Generating Real-World UI Glitch Images</vt:lpstr>
      <vt:lpstr>Game UI Glitch Manifestation Study  </vt:lpstr>
      <vt:lpstr>UI Bug Understanding: Camera Enable Error</vt:lpstr>
      <vt:lpstr>UI Bug Understanding: Camera Clearflag Error</vt:lpstr>
      <vt:lpstr>UI Bug Understanding: Camera Post-Processing Error</vt:lpstr>
      <vt:lpstr>Our Approach: Hotfix Bug Injection</vt:lpstr>
      <vt:lpstr>Code Injection Details</vt:lpstr>
      <vt:lpstr>Evaluation</vt:lpstr>
      <vt:lpstr>Evaluation</vt:lpstr>
      <vt:lpstr>Evaluation</vt:lpstr>
      <vt:lpstr>Case Study</vt:lpstr>
      <vt:lpstr>Contribution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Mansor, Kurt</dc:creator>
  <cp:lastModifiedBy>Li, Yufei</cp:lastModifiedBy>
  <cp:revision>837</cp:revision>
  <dcterms:created xsi:type="dcterms:W3CDTF">2021-05-18T17:06:54Z</dcterms:created>
  <dcterms:modified xsi:type="dcterms:W3CDTF">2021-08-17T16:43:13Z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0x0101002F24097A53FC2043ACE39683BF31D91A</vt:lpwstr>
  </property>
</Properties>
</file>